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sldIdLst>
    <p:sldId id="256" r:id="rId3"/>
    <p:sldId id="374" r:id="rId4"/>
    <p:sldId id="349" r:id="rId5"/>
    <p:sldId id="365" r:id="rId6"/>
    <p:sldId id="406" r:id="rId7"/>
    <p:sldId id="375" r:id="rId8"/>
    <p:sldId id="393" r:id="rId9"/>
    <p:sldId id="407" r:id="rId10"/>
    <p:sldId id="408" r:id="rId11"/>
    <p:sldId id="386" r:id="rId12"/>
    <p:sldId id="387" r:id="rId13"/>
    <p:sldId id="388" r:id="rId14"/>
    <p:sldId id="390" r:id="rId15"/>
    <p:sldId id="40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FBF"/>
    <a:srgbClr val="006600"/>
    <a:srgbClr val="1894C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84" autoAdjust="0"/>
  </p:normalViewPr>
  <p:slideViewPr>
    <p:cSldViewPr snapToGrid="0">
      <p:cViewPr>
        <p:scale>
          <a:sx n="65" d="100"/>
          <a:sy n="65" d="100"/>
        </p:scale>
        <p:origin x="1258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45DF8-B3B3-4433-976F-96AE3F752B7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4C7AA2-BEC1-40B6-AFA0-E1FAC0514775}">
      <dgm:prSet/>
      <dgm:spPr/>
      <dgm:t>
        <a:bodyPr/>
        <a:lstStyle/>
        <a:p>
          <a:r>
            <a:rPr lang="ru-RU"/>
            <a:t>Не  менее 11 членов, имеющих степени кандидата либо доктора психологических или педагогических наук, в том числе имеющих опыт работы по проведению экспертизы конкурсных работ, соответствующих тематике Конкурса.</a:t>
          </a:r>
          <a:endParaRPr lang="en-US"/>
        </a:p>
      </dgm:t>
    </dgm:pt>
    <dgm:pt modelId="{D25F510B-B21E-4EB1-984E-E863FB420AAE}" type="parTrans" cxnId="{7DAE9654-EFE4-4B8E-950B-55819E542B91}">
      <dgm:prSet/>
      <dgm:spPr/>
      <dgm:t>
        <a:bodyPr/>
        <a:lstStyle/>
        <a:p>
          <a:endParaRPr lang="en-US"/>
        </a:p>
      </dgm:t>
    </dgm:pt>
    <dgm:pt modelId="{5B942D9B-AFF4-47D1-A3AE-7808A2869232}" type="sibTrans" cxnId="{7DAE9654-EFE4-4B8E-950B-55819E542B91}">
      <dgm:prSet/>
      <dgm:spPr/>
      <dgm:t>
        <a:bodyPr/>
        <a:lstStyle/>
        <a:p>
          <a:endParaRPr lang="en-US"/>
        </a:p>
      </dgm:t>
    </dgm:pt>
    <dgm:pt modelId="{45F757B5-93F0-4B03-B6BF-C246D973BAA7}">
      <dgm:prSet/>
      <dgm:spPr/>
      <dgm:t>
        <a:bodyPr/>
        <a:lstStyle/>
        <a:p>
          <a:r>
            <a:rPr lang="ru-RU" dirty="0"/>
            <a:t>Не менее 10 специалистов-практиков, имеющих опыт практической деятельности не менее 10 лет в области общего образования, возрастной психологии, психологического консультирования, педагогической деятельности и др.</a:t>
          </a:r>
          <a:endParaRPr lang="en-US" dirty="0"/>
        </a:p>
      </dgm:t>
    </dgm:pt>
    <dgm:pt modelId="{BAAFCE06-D098-4CA3-94D0-40A2AD7ED8C8}" type="parTrans" cxnId="{25FCCF0D-5174-4508-89C8-87E20EDD8C3B}">
      <dgm:prSet/>
      <dgm:spPr/>
      <dgm:t>
        <a:bodyPr/>
        <a:lstStyle/>
        <a:p>
          <a:endParaRPr lang="en-US"/>
        </a:p>
      </dgm:t>
    </dgm:pt>
    <dgm:pt modelId="{260032BB-EA8C-4745-A89C-8548CD9AB7DE}" type="sibTrans" cxnId="{25FCCF0D-5174-4508-89C8-87E20EDD8C3B}">
      <dgm:prSet/>
      <dgm:spPr/>
      <dgm:t>
        <a:bodyPr/>
        <a:lstStyle/>
        <a:p>
          <a:endParaRPr lang="en-US"/>
        </a:p>
      </dgm:t>
    </dgm:pt>
    <dgm:pt modelId="{138DCD08-DC75-44D9-A861-787B01DA2843}" type="pres">
      <dgm:prSet presAssocID="{44345DF8-B3B3-4433-976F-96AE3F752B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B092C6-B399-41AD-B7E2-FE8926C55D9A}" type="pres">
      <dgm:prSet presAssocID="{844C7AA2-BEC1-40B6-AFA0-E1FAC0514775}" presName="hierRoot1" presStyleCnt="0"/>
      <dgm:spPr/>
    </dgm:pt>
    <dgm:pt modelId="{02002F2C-7446-4CB7-AB9E-9033D662B8E4}" type="pres">
      <dgm:prSet presAssocID="{844C7AA2-BEC1-40B6-AFA0-E1FAC0514775}" presName="composite" presStyleCnt="0"/>
      <dgm:spPr/>
    </dgm:pt>
    <dgm:pt modelId="{2682D479-C63E-4F15-BB41-E2FC34761EF0}" type="pres">
      <dgm:prSet presAssocID="{844C7AA2-BEC1-40B6-AFA0-E1FAC0514775}" presName="background" presStyleLbl="node0" presStyleIdx="0" presStyleCnt="2"/>
      <dgm:spPr/>
    </dgm:pt>
    <dgm:pt modelId="{6CDAEDD3-A5FB-42D1-B0E9-61C22FC3C1F7}" type="pres">
      <dgm:prSet presAssocID="{844C7AA2-BEC1-40B6-AFA0-E1FAC0514775}" presName="text" presStyleLbl="fgAcc0" presStyleIdx="0" presStyleCnt="2">
        <dgm:presLayoutVars>
          <dgm:chPref val="3"/>
        </dgm:presLayoutVars>
      </dgm:prSet>
      <dgm:spPr/>
    </dgm:pt>
    <dgm:pt modelId="{1922191F-3A25-4188-A850-1428B9A86F7C}" type="pres">
      <dgm:prSet presAssocID="{844C7AA2-BEC1-40B6-AFA0-E1FAC0514775}" presName="hierChild2" presStyleCnt="0"/>
      <dgm:spPr/>
    </dgm:pt>
    <dgm:pt modelId="{6C08CBD9-3CD7-4442-BEE9-4D78D34A66E8}" type="pres">
      <dgm:prSet presAssocID="{45F757B5-93F0-4B03-B6BF-C246D973BAA7}" presName="hierRoot1" presStyleCnt="0"/>
      <dgm:spPr/>
    </dgm:pt>
    <dgm:pt modelId="{FDB34E03-0DF5-4DEF-8F33-93491B8693F7}" type="pres">
      <dgm:prSet presAssocID="{45F757B5-93F0-4B03-B6BF-C246D973BAA7}" presName="composite" presStyleCnt="0"/>
      <dgm:spPr/>
    </dgm:pt>
    <dgm:pt modelId="{70FA253B-2C50-4EB5-A039-722548EFE36E}" type="pres">
      <dgm:prSet presAssocID="{45F757B5-93F0-4B03-B6BF-C246D973BAA7}" presName="background" presStyleLbl="node0" presStyleIdx="1" presStyleCnt="2"/>
      <dgm:spPr/>
    </dgm:pt>
    <dgm:pt modelId="{C2570ACE-7C60-400F-8A09-2AE5ED656574}" type="pres">
      <dgm:prSet presAssocID="{45F757B5-93F0-4B03-B6BF-C246D973BAA7}" presName="text" presStyleLbl="fgAcc0" presStyleIdx="1" presStyleCnt="2">
        <dgm:presLayoutVars>
          <dgm:chPref val="3"/>
        </dgm:presLayoutVars>
      </dgm:prSet>
      <dgm:spPr/>
    </dgm:pt>
    <dgm:pt modelId="{FAA43B83-CA0F-4237-8582-B011741B5C4C}" type="pres">
      <dgm:prSet presAssocID="{45F757B5-93F0-4B03-B6BF-C246D973BAA7}" presName="hierChild2" presStyleCnt="0"/>
      <dgm:spPr/>
    </dgm:pt>
  </dgm:ptLst>
  <dgm:cxnLst>
    <dgm:cxn modelId="{25FCCF0D-5174-4508-89C8-87E20EDD8C3B}" srcId="{44345DF8-B3B3-4433-976F-96AE3F752B7C}" destId="{45F757B5-93F0-4B03-B6BF-C246D973BAA7}" srcOrd="1" destOrd="0" parTransId="{BAAFCE06-D098-4CA3-94D0-40A2AD7ED8C8}" sibTransId="{260032BB-EA8C-4745-A89C-8548CD9AB7DE}"/>
    <dgm:cxn modelId="{8FE73D28-1619-4879-BE0E-426C21898D10}" type="presOf" srcId="{44345DF8-B3B3-4433-976F-96AE3F752B7C}" destId="{138DCD08-DC75-44D9-A861-787B01DA2843}" srcOrd="0" destOrd="0" presId="urn:microsoft.com/office/officeart/2005/8/layout/hierarchy1"/>
    <dgm:cxn modelId="{7DAE9654-EFE4-4B8E-950B-55819E542B91}" srcId="{44345DF8-B3B3-4433-976F-96AE3F752B7C}" destId="{844C7AA2-BEC1-40B6-AFA0-E1FAC0514775}" srcOrd="0" destOrd="0" parTransId="{D25F510B-B21E-4EB1-984E-E863FB420AAE}" sibTransId="{5B942D9B-AFF4-47D1-A3AE-7808A2869232}"/>
    <dgm:cxn modelId="{559846A5-6579-4F23-AAD4-C7F0EF3E066F}" type="presOf" srcId="{844C7AA2-BEC1-40B6-AFA0-E1FAC0514775}" destId="{6CDAEDD3-A5FB-42D1-B0E9-61C22FC3C1F7}" srcOrd="0" destOrd="0" presId="urn:microsoft.com/office/officeart/2005/8/layout/hierarchy1"/>
    <dgm:cxn modelId="{CF2819FB-47B2-4572-AA81-49FFABE611D7}" type="presOf" srcId="{45F757B5-93F0-4B03-B6BF-C246D973BAA7}" destId="{C2570ACE-7C60-400F-8A09-2AE5ED656574}" srcOrd="0" destOrd="0" presId="urn:microsoft.com/office/officeart/2005/8/layout/hierarchy1"/>
    <dgm:cxn modelId="{5C28FD36-F5E7-4C49-A5AC-C15FAB139105}" type="presParOf" srcId="{138DCD08-DC75-44D9-A861-787B01DA2843}" destId="{1BB092C6-B399-41AD-B7E2-FE8926C55D9A}" srcOrd="0" destOrd="0" presId="urn:microsoft.com/office/officeart/2005/8/layout/hierarchy1"/>
    <dgm:cxn modelId="{1DEACCDD-9666-433B-8AD0-9E8AF2E85E39}" type="presParOf" srcId="{1BB092C6-B399-41AD-B7E2-FE8926C55D9A}" destId="{02002F2C-7446-4CB7-AB9E-9033D662B8E4}" srcOrd="0" destOrd="0" presId="urn:microsoft.com/office/officeart/2005/8/layout/hierarchy1"/>
    <dgm:cxn modelId="{13743FF1-E8EE-4F21-86BD-9DE012501D92}" type="presParOf" srcId="{02002F2C-7446-4CB7-AB9E-9033D662B8E4}" destId="{2682D479-C63E-4F15-BB41-E2FC34761EF0}" srcOrd="0" destOrd="0" presId="urn:microsoft.com/office/officeart/2005/8/layout/hierarchy1"/>
    <dgm:cxn modelId="{B10CBF20-2C1E-4819-9D18-512ABDB24CAA}" type="presParOf" srcId="{02002F2C-7446-4CB7-AB9E-9033D662B8E4}" destId="{6CDAEDD3-A5FB-42D1-B0E9-61C22FC3C1F7}" srcOrd="1" destOrd="0" presId="urn:microsoft.com/office/officeart/2005/8/layout/hierarchy1"/>
    <dgm:cxn modelId="{B2BDF432-0EEC-4357-9896-EFF05A31985B}" type="presParOf" srcId="{1BB092C6-B399-41AD-B7E2-FE8926C55D9A}" destId="{1922191F-3A25-4188-A850-1428B9A86F7C}" srcOrd="1" destOrd="0" presId="urn:microsoft.com/office/officeart/2005/8/layout/hierarchy1"/>
    <dgm:cxn modelId="{8399C791-92FA-4BD8-B50F-806A8438ACEB}" type="presParOf" srcId="{138DCD08-DC75-44D9-A861-787B01DA2843}" destId="{6C08CBD9-3CD7-4442-BEE9-4D78D34A66E8}" srcOrd="1" destOrd="0" presId="urn:microsoft.com/office/officeart/2005/8/layout/hierarchy1"/>
    <dgm:cxn modelId="{BF4FEBB6-54B9-4E82-A124-F2820AC4BA31}" type="presParOf" srcId="{6C08CBD9-3CD7-4442-BEE9-4D78D34A66E8}" destId="{FDB34E03-0DF5-4DEF-8F33-93491B8693F7}" srcOrd="0" destOrd="0" presId="urn:microsoft.com/office/officeart/2005/8/layout/hierarchy1"/>
    <dgm:cxn modelId="{4C90E802-6237-4252-B16D-8D714D81AF94}" type="presParOf" srcId="{FDB34E03-0DF5-4DEF-8F33-93491B8693F7}" destId="{70FA253B-2C50-4EB5-A039-722548EFE36E}" srcOrd="0" destOrd="0" presId="urn:microsoft.com/office/officeart/2005/8/layout/hierarchy1"/>
    <dgm:cxn modelId="{2AF66DCD-91B6-4B15-A3FB-CB66CACCE5BE}" type="presParOf" srcId="{FDB34E03-0DF5-4DEF-8F33-93491B8693F7}" destId="{C2570ACE-7C60-400F-8A09-2AE5ED656574}" srcOrd="1" destOrd="0" presId="urn:microsoft.com/office/officeart/2005/8/layout/hierarchy1"/>
    <dgm:cxn modelId="{9C6FA036-E533-4166-9B10-42E9953E3B74}" type="presParOf" srcId="{6C08CBD9-3CD7-4442-BEE9-4D78D34A66E8}" destId="{FAA43B83-CA0F-4237-8582-B011741B5C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2D479-C63E-4F15-BB41-E2FC34761EF0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AEDD3-A5FB-42D1-B0E9-61C22FC3C1F7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Не  менее 11 членов, имеющих степени кандидата либо доктора психологических или педагогических наук, в том числе имеющих опыт работы по проведению экспертизы конкурсных работ, соответствующих тематике Конкурса.</a:t>
          </a:r>
          <a:endParaRPr lang="en-US" sz="2000" kern="1200"/>
        </a:p>
      </dsp:txBody>
      <dsp:txXfrm>
        <a:off x="560236" y="832323"/>
        <a:ext cx="4149382" cy="2576345"/>
      </dsp:txXfrm>
    </dsp:sp>
    <dsp:sp modelId="{70FA253B-2C50-4EB5-A039-722548EFE36E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70ACE-7C60-400F-8A09-2AE5ED656574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 менее 10 специалистов-практиков, имеющих опыт практической деятельности не менее 10 лет в области общего образования, возрастной психологии, психологического консультирования, педагогической деятельности и др.</a:t>
          </a:r>
          <a:endParaRPr lang="en-US" sz="2000" kern="1200" dirty="0"/>
        </a:p>
      </dsp:txBody>
      <dsp:txXfrm>
        <a:off x="5827635" y="83232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D7B15-9BDB-4DB8-B5FF-F6E8FE835961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BA4ED-A2B0-487B-AC21-5CDB7989DC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7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A4ED-A2B0-487B-AC21-5CDB7989DC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4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BA4ED-A2B0-487B-AC21-5CDB7989DC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0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BA4ED-A2B0-487B-AC21-5CDB7989DC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521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BA4ED-A2B0-487B-AC21-5CDB7989DC4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BA4ED-A2B0-487B-AC21-5CDB7989DC4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5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DB24-542F-47B0-A76A-1209BB588F98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967E-6986-4F78-8FBC-15CBD1F745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0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5D30-A11A-4939-8D02-A3661192634D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967E-6986-4F78-8FBC-15CBD1F74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9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D534-BDBC-462E-9C36-53EB215D72BB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967E-6986-4F78-8FBC-15CBD1F74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60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ED1C-3D79-4D60-93F5-A2A025BB7D4E}" type="datetime1">
              <a:rPr lang="en-US" altLang="ru-RU"/>
              <a:pPr>
                <a:defRPr/>
              </a:pPr>
              <a:t>8/6/2019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97DA-07FA-45BA-ABB6-3AB20CA238B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9580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6C48-A15F-4391-9AE1-222CF2E638C8}" type="datetime1">
              <a:rPr lang="en-US" altLang="ru-RU"/>
              <a:pPr>
                <a:defRPr/>
              </a:pPr>
              <a:t>8/6/2019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685D-5929-45C7-AAF8-C7975849C6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998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A8924-07E5-4A85-BDAD-D598243260F9}" type="datetime1">
              <a:rPr lang="en-US" altLang="ru-RU"/>
              <a:pPr>
                <a:defRPr/>
              </a:pPr>
              <a:t>8/6/2019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2FE1-18D4-4B70-B5B5-352734488A8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950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63DA-C7D7-4952-8667-22A0414E5649}" type="datetime1">
              <a:rPr lang="en-US" altLang="ru-RU"/>
              <a:pPr>
                <a:defRPr/>
              </a:pPr>
              <a:t>8/6/2019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6226-9D06-4E66-B45E-64492A8F024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2843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4AEB-D8D4-479A-A4E1-E69942EC679A}" type="datetime1">
              <a:rPr lang="en-US" altLang="ru-RU"/>
              <a:pPr>
                <a:defRPr/>
              </a:pPr>
              <a:t>8/6/2019</a:t>
            </a:fld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B5D0-A448-41EE-A954-C38324257A9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5572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FA3D-ED91-463A-A347-892CAA061E25}" type="datetime1">
              <a:rPr lang="en-US" altLang="ru-RU"/>
              <a:pPr>
                <a:defRPr/>
              </a:pPr>
              <a:t>8/6/2019</a:t>
            </a:fld>
            <a:endParaRPr lang="en-US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70DA-A764-4E55-ABBF-C589B7461A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63404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EAEBE-7DBD-468F-B0DE-CE84DB5D68C4}" type="datetime1">
              <a:rPr lang="en-US" altLang="ru-RU"/>
              <a:pPr>
                <a:defRPr/>
              </a:pPr>
              <a:t>8/6/2019</a:t>
            </a:fld>
            <a:endParaRPr lang="en-US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299A-7EAB-48FE-BA05-2791E8F7182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66361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D7C8-62B4-4FB6-A9EE-F0C4CAF3FECD}" type="datetime1">
              <a:rPr lang="en-US" altLang="ru-RU"/>
              <a:pPr>
                <a:defRPr/>
              </a:pPr>
              <a:t>8/6/2019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B705-CBDA-4BA0-9822-612376493C9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345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5A40-AFAC-475C-BC52-5011B9134059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967E-6986-4F78-8FBC-15CBD1F74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67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9150-0EAD-44FD-B888-E4758F9053DC}" type="datetime1">
              <a:rPr lang="en-US" altLang="ru-RU"/>
              <a:pPr>
                <a:defRPr/>
              </a:pPr>
              <a:t>8/6/2019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DD6D-2423-4A74-B67A-D7C8B76727B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0466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C94E-A7BA-421D-BC90-A857DFACAF2C}" type="datetime1">
              <a:rPr lang="en-US" altLang="ru-RU"/>
              <a:pPr>
                <a:defRPr/>
              </a:pPr>
              <a:t>8/6/2019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2273-F8CA-43E1-8202-356CC7209EB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06532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38F71-A73F-4874-B551-191CACBCC221}" type="datetime1">
              <a:rPr lang="en-US" altLang="ru-RU"/>
              <a:pPr>
                <a:defRPr/>
              </a:pPr>
              <a:t>8/6/2019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407C-40F8-4E3E-93B9-4D7F033976B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729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74A7-F87B-4C73-85C2-3880FAB561AD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967E-6986-4F78-8FBC-15CBD1F745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43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554D-FA28-45EE-A1E5-62BB222183DF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967E-6986-4F78-8FBC-15CBD1F74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2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5477-2A0B-440B-8DF8-9347AFFD6C21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967E-6986-4F78-8FBC-15CBD1F74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E3A4-7E60-4D0B-B3E0-A39A8C3203AF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967E-6986-4F78-8FBC-15CBD1F74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17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768F-4C26-4393-B74D-C8B7F6891260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967E-6986-4F78-8FBC-15CBD1F74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3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F48E8B5-8A3E-437D-AC28-3D6BBA6A5E67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67967E-6986-4F78-8FBC-15CBD1F74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3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9139-A56E-4158-B532-39691C98113A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967E-6986-4F78-8FBC-15CBD1F74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5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5C85BC-0A14-4BE7-88BC-6BF76449DA72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67967E-6986-4F78-8FBC-15CBD1F745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44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726219-8423-4F81-A379-9F250AB067E6}" type="datetime1">
              <a:rPr lang="en-US" altLang="ru-RU"/>
              <a:pPr>
                <a:defRPr/>
              </a:pPr>
              <a:t>8/6/2019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006830-9A94-4524-8C0B-C15B4CD57D7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347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88;&#1086;&#1092;&#1089;&#1090;&#1072;&#1085;&#1076;&#1072;&#1088;&#1090;&#1087;&#1077;&#1076;&#1072;&#1075;&#1086;&#1075;&#1072;.&#1088;&#1092;/" TargetMode="External"/><Relationship Id="rId2" Type="http://schemas.openxmlformats.org/officeDocument/2006/relationships/hyperlink" Target="http://www.rospsy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993" y="1079462"/>
            <a:ext cx="10149458" cy="2349538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solidFill>
                  <a:srgbClr val="0070C0"/>
                </a:solidFill>
              </a:rPr>
              <a:t>«Экспертное сообщество </a:t>
            </a:r>
            <a:br>
              <a:rPr lang="ru-RU" sz="3500" b="1" dirty="0">
                <a:solidFill>
                  <a:srgbClr val="0070C0"/>
                </a:solidFill>
              </a:rPr>
            </a:br>
            <a:r>
              <a:rPr lang="ru-RU" sz="3500" b="1" dirty="0">
                <a:solidFill>
                  <a:srgbClr val="0070C0"/>
                </a:solidFill>
              </a:rPr>
              <a:t>«Федерация психологов образования России»: сохранение традиций и вклад в развитие профессионального Конкурса»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-20115" y="818866"/>
            <a:ext cx="12221214" cy="24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967E-6986-4F78-8FBC-15CBD1F7457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8444" y="93652"/>
            <a:ext cx="10764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Общероссийская общественная организация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«ФЕДЕРАЦИЯ ПСИХОЛОГОВ ОБРАЗОВАНИЯ РОССИИ»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6D88C31B-9C74-42FB-9137-67412EEA6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47254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Вебинар</a:t>
            </a:r>
            <a:r>
              <a:rPr lang="ru-RU" dirty="0"/>
              <a:t> </a:t>
            </a:r>
          </a:p>
          <a:p>
            <a:r>
              <a:rPr lang="ru-RU" b="1" dirty="0">
                <a:solidFill>
                  <a:srgbClr val="0070C0"/>
                </a:solidFill>
              </a:rPr>
              <a:t>по вопросам федерального этапа Всероссийского конкурса профессионального мастерства «Педагог-психолог России – 2019»</a:t>
            </a:r>
          </a:p>
          <a:p>
            <a:r>
              <a:rPr lang="ru-RU" b="1" dirty="0">
                <a:solidFill>
                  <a:srgbClr val="0070C0"/>
                </a:solidFill>
              </a:rPr>
              <a:t>7 августа 2019 года</a:t>
            </a:r>
            <a:endParaRPr lang="ru-RU" dirty="0"/>
          </a:p>
        </p:txBody>
      </p:sp>
      <p:pic>
        <p:nvPicPr>
          <p:cNvPr id="11" name="Объект 5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A4F34269-1754-488D-B58D-442A7F361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3"/>
          <a:stretch/>
        </p:blipFill>
        <p:spPr>
          <a:xfrm>
            <a:off x="5415729" y="6459784"/>
            <a:ext cx="2013065" cy="365125"/>
          </a:xfrm>
          <a:prstGeom prst="rect">
            <a:avLst/>
          </a:prstGeom>
        </p:spPr>
      </p:pic>
      <p:pic>
        <p:nvPicPr>
          <p:cNvPr id="12" name="Объект 5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DDBAE96-85C3-4457-896E-B956A21101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17" b="85411"/>
          <a:stretch/>
        </p:blipFill>
        <p:spPr>
          <a:xfrm>
            <a:off x="2259723" y="1791"/>
            <a:ext cx="1152603" cy="83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7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6E514-2C57-411F-84CB-D36D985B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521" y="155319"/>
            <a:ext cx="8730055" cy="457199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Constantia" panose="02030602050306030303" pitchFamily="18" charset="0"/>
              </a:rPr>
              <a:t>Требования к конкурсным работам экспертного тура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6D1E34-314A-46B6-BDB3-ED63D8BA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85D-5929-45C7-AAF8-C7975849C663}" type="slidenum">
              <a:rPr lang="en-US" altLang="ru-RU" smtClean="0"/>
              <a:pPr>
                <a:defRPr/>
              </a:pPr>
              <a:t>10</a:t>
            </a:fld>
            <a:endParaRPr lang="en-US" alt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A03A5E-029D-4AEF-A088-71556499DF13}"/>
              </a:ext>
            </a:extLst>
          </p:cNvPr>
          <p:cNvSpPr/>
          <p:nvPr/>
        </p:nvSpPr>
        <p:spPr>
          <a:xfrm>
            <a:off x="198120" y="687929"/>
            <a:ext cx="11795760" cy="54821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профессиональной деятельности участника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Формат: документ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Microsoft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Word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объемом не более 20 страниц, написанный от имени конкурсанта (с соблюдением правил заимствования), в качестве основных разделов включающий: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	сведения о профессиональном и дополнительном профессиональном образовании; 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	сведения об особенностях организации (место работы Конкурсанта)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об особенностях субъектов образовательных отношений, включенных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программу профессиональной деятельности Конкурсанта;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	сведения о цели, задачах и основных направлениях профессиональной деятельности Конкурсанта в соответствии с профессиональным стандартом «Педагог-психолог (психолог в сфере образования);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	перечень применяемых Конкурсантом психолого-педагогических технологий, методик, программ в соответствии с задачами профессиональной деятельности Конкурсанта;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	перечень разработанных Конкурсантом локальных и/или методических документов, медиапродуктов, программ, проектов и др. с указанием сведений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 апробации и обсуждении в профессиональном сообществе (публикации, утверждение педагогическим и/или управляющим советом организации и т.д.);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	обобщенные итоги профессиональной деятельности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Конкурсантаза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последние 3 года, отражающие результативность и эффективность психолого-педагогического сопровождения</a:t>
            </a:r>
          </a:p>
        </p:txBody>
      </p:sp>
    </p:spTree>
    <p:extLst>
      <p:ext uri="{BB962C8B-B14F-4D97-AF65-F5344CB8AC3E}">
        <p14:creationId xmlns:p14="http://schemas.microsoft.com/office/powerpoint/2010/main" val="296597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6D1E34-314A-46B6-BDB3-ED63D8BA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85D-5929-45C7-AAF8-C7975849C663}" type="slidenum">
              <a:rPr lang="en-US" altLang="ru-RU" smtClean="0"/>
              <a:pPr>
                <a:defRPr/>
              </a:pPr>
              <a:t>11</a:t>
            </a:fld>
            <a:endParaRPr lang="en-US" alt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A03A5E-029D-4AEF-A088-71556499DF13}"/>
              </a:ext>
            </a:extLst>
          </p:cNvPr>
          <p:cNvSpPr/>
          <p:nvPr/>
        </p:nvSpPr>
        <p:spPr>
          <a:xfrm>
            <a:off x="199292" y="1531682"/>
            <a:ext cx="11013191" cy="35708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Визитная карточка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Видеоролик, представляющий педагога-психолога, рассказывающий об опыте реализации психолого-педагогической практики и/или инновационной технологии оказания психолого-педагогической помощи участникам образовательных отношений, осуществляемых в рамках профессиональной деятельности Конкурсанта в соответствии с требованиями профессионального стандарта «Педагог-психолог (психолог в сфере образования)».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Формат: видеоролик продолжительностью не более четырех минут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возможностью воспроизведения на большом количестве современных цифровых устройств: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AVI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MPEG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MKV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WMV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FLV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FullHD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и др.; качество не ниже 360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px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видеоролик должен быть оформлен информационной заставкой с указанием имени участника, субъекта Российской Федерации и организации, которую он представляет.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B847A42-547D-42A3-A8AE-E8732971A150}"/>
              </a:ext>
            </a:extLst>
          </p:cNvPr>
          <p:cNvSpPr txBox="1">
            <a:spLocks/>
          </p:cNvSpPr>
          <p:nvPr/>
        </p:nvSpPr>
        <p:spPr>
          <a:xfrm>
            <a:off x="1114097" y="542821"/>
            <a:ext cx="8730055" cy="457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latin typeface="Constantia" panose="02030602050306030303" pitchFamily="18" charset="0"/>
              </a:rPr>
              <a:t>Требования к конкурсным работам экспертного тура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086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6D1E34-314A-46B6-BDB3-ED63D8BA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85D-5929-45C7-AAF8-C7975849C663}" type="slidenum">
              <a:rPr lang="en-US" altLang="ru-RU" smtClean="0"/>
              <a:pPr>
                <a:defRPr/>
              </a:pPr>
              <a:t>12</a:t>
            </a:fld>
            <a:endParaRPr lang="en-US" alt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A03A5E-029D-4AEF-A088-71556499DF13}"/>
              </a:ext>
            </a:extLst>
          </p:cNvPr>
          <p:cNvSpPr/>
          <p:nvPr/>
        </p:nvSpPr>
        <p:spPr>
          <a:xfrm>
            <a:off x="409903" y="1193667"/>
            <a:ext cx="10802580" cy="19781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Профессиональный квест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Формат: участник должен подготовить документ «Психологическое заключение» на основе анализа данных протокола психодиагностического обследования.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 детей и проблематика задач для заданий конкурсного испытания определяются Оргкомитетом Конкурса в соответствии с положениями профессионального стандарта «Педагог-психолог (психолог в сфере образования)» по предложениям Экспертной комиссии Конкурса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AC6EE92-5FDB-4B60-BACC-8910F039B20D}"/>
              </a:ext>
            </a:extLst>
          </p:cNvPr>
          <p:cNvSpPr/>
          <p:nvPr/>
        </p:nvSpPr>
        <p:spPr>
          <a:xfrm>
            <a:off x="325821" y="3508177"/>
            <a:ext cx="10886662" cy="26152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Мастер-класс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Формат: публичное выступление перед коллегами и членами Экспертной комиссии в своей подгруппе, демонстрирующее опыт реализации психолого-педагогической практики и/или инновационной технологии оказания психолого-педагогической помощи участникам образовательных отношений, осуществляемых в рамках профессиональной деятельности Конкурсанта.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мастер-класса определяется участником самостоятельно на основе положений профессионального стандарта «Педагог-психолог (психолог в сфере образования».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Регламент: 15 минут на выступление участника, 5 минут на вопросы членов Экспертной комиссии.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1F83D19-94FA-4671-8828-2DF7957431EC}"/>
              </a:ext>
            </a:extLst>
          </p:cNvPr>
          <p:cNvSpPr txBox="1">
            <a:spLocks/>
          </p:cNvSpPr>
          <p:nvPr/>
        </p:nvSpPr>
        <p:spPr>
          <a:xfrm>
            <a:off x="1114097" y="542821"/>
            <a:ext cx="8730055" cy="457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latin typeface="Constantia" panose="02030602050306030303" pitchFamily="18" charset="0"/>
              </a:rPr>
              <a:t>Требования к конкурсным работам экспертного тура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9450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6E514-2C57-411F-84CB-D36D985B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579" y="1127836"/>
            <a:ext cx="8195243" cy="457199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Constantia" panose="02030602050306030303" pitchFamily="18" charset="0"/>
              </a:rPr>
              <a:t>Требования к конкурсным работам финального тура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6D1E34-314A-46B6-BDB3-ED63D8BA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85D-5929-45C7-AAF8-C7975849C663}" type="slidenum">
              <a:rPr lang="en-US" altLang="ru-RU" smtClean="0"/>
              <a:pPr>
                <a:defRPr/>
              </a:pPr>
              <a:t>13</a:t>
            </a:fld>
            <a:endParaRPr lang="en-US" alt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A03A5E-029D-4AEF-A088-71556499DF13}"/>
              </a:ext>
            </a:extLst>
          </p:cNvPr>
          <p:cNvSpPr/>
          <p:nvPr/>
        </p:nvSpPr>
        <p:spPr>
          <a:xfrm>
            <a:off x="1145628" y="1955826"/>
            <a:ext cx="9900744" cy="35708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Профессиональный кейс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Формат: участник должен решить профессиональный кейс и презентовать его без использования мультимедийных средств. Решение профессионального кейса на определенной аудитории должно быть представлено в форме открытого мероприятия, иллюстрирующего психолого-педагогическую проблему и демонстрирующего анализ и оценку проблемной психолого-педагогической ситуации, а также решение проблемы и принятие решения.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Тематические направления конкурсного задания определяются Оргкомитетом Конкурса по предложениям Экспертной комиссии Конкурса в соответствии с положениями профессионального стандарта «Педагог-психолог (психолог в сфере образования)». 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Регламент: 15 минут на выступление участника (включая самоанализ), 5 минут на вопросы членов Жюри.</a:t>
            </a:r>
          </a:p>
        </p:txBody>
      </p:sp>
    </p:spTree>
    <p:extLst>
      <p:ext uri="{BB962C8B-B14F-4D97-AF65-F5344CB8AC3E}">
        <p14:creationId xmlns:p14="http://schemas.microsoft.com/office/powerpoint/2010/main" val="250937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265C7-8E2A-49BD-BCD4-B172ACE0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846136-5552-47B4-8A75-669B570F9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/>
          </a:p>
          <a:p>
            <a:pPr algn="ctr"/>
            <a:r>
              <a:rPr lang="ru-RU" sz="4800" dirty="0"/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F7F43E-38D2-45B3-A689-F9F35A99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967E-6986-4F78-8FBC-15CBD1F7457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A2D7AA75-1272-44BF-BD7A-EAD2139706A7}"/>
              </a:ext>
            </a:extLst>
          </p:cNvPr>
          <p:cNvSpPr txBox="1">
            <a:spLocks/>
          </p:cNvSpPr>
          <p:nvPr/>
        </p:nvSpPr>
        <p:spPr>
          <a:xfrm>
            <a:off x="4345744" y="3857414"/>
            <a:ext cx="6400800" cy="1752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hlinkClick r:id="rId2"/>
            </a:endParaRPr>
          </a:p>
          <a:p>
            <a:r>
              <a:rPr lang="en-US">
                <a:hlinkClick r:id="rId2"/>
              </a:rPr>
              <a:t>http://www.rospsy.ru</a:t>
            </a:r>
            <a:endParaRPr lang="ru-RU"/>
          </a:p>
          <a:p>
            <a:r>
              <a:rPr lang="en-US">
                <a:hlinkClick r:id="rId3"/>
              </a:rPr>
              <a:t>http://</a:t>
            </a:r>
            <a:r>
              <a:rPr lang="ru-RU">
                <a:hlinkClick r:id="rId3"/>
              </a:rPr>
              <a:t>педагогпсихолог.рф</a:t>
            </a:r>
            <a:endParaRPr lang="ru-RU"/>
          </a:p>
          <a:p>
            <a:endParaRPr lang="ru-RU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7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EBCC2-B4CF-4A80-BBDA-4DD26B06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60" y="373190"/>
            <a:ext cx="2961800" cy="1231432"/>
          </a:xfrm>
        </p:spPr>
        <p:txBody>
          <a:bodyPr>
            <a:normAutofit/>
          </a:bodyPr>
          <a:lstStyle/>
          <a:p>
            <a:r>
              <a:rPr lang="ru-RU" sz="4000" dirty="0"/>
              <a:t>Цель конкурса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7468D2-1EF2-4509-ACBD-EE3725EE5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460" y="1912884"/>
            <a:ext cx="3881986" cy="3956210"/>
          </a:xfrm>
        </p:spPr>
        <p:txBody>
          <a:bodyPr>
            <a:normAutofit fontScale="92500"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</a:rPr>
              <a:t>Выявление, демонстрация и тиражирование передового опыта, реализация творческого потенциала психологов образования России, повышение престижа службы практической психологии в системе образования Российской Федерации.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C34054-98F8-4229-885E-04C52596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AAB964-B835-4B93-A1F3-4A30D1F3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181976-0417-4212-86A8-79F2AEFA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67967E-6986-4F78-8FBC-15CBD1F74571}" type="slidenum">
              <a:rPr lang="ru-RU" smtClean="0"/>
              <a:pPr>
                <a:spcAft>
                  <a:spcPts val="600"/>
                </a:spcAft>
              </a:pPr>
              <a:t>2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36B9E6C-881E-4EBE-A60D-6A510170C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363313"/>
              </p:ext>
            </p:extLst>
          </p:nvPr>
        </p:nvGraphicFramePr>
        <p:xfrm>
          <a:off x="5094881" y="1912884"/>
          <a:ext cx="6905511" cy="1478100"/>
        </p:xfrm>
        <a:graphic>
          <a:graphicData uri="http://schemas.openxmlformats.org/drawingml/2006/table">
            <a:tbl>
              <a:tblPr firstRow="1" bandRow="1">
                <a:noFill/>
                <a:tableStyleId>{69CF1AB2-1976-4502-BF36-3FF5EA218861}</a:tableStyleId>
              </a:tblPr>
              <a:tblGrid>
                <a:gridCol w="6905511">
                  <a:extLst>
                    <a:ext uri="{9D8B030D-6E8A-4147-A177-3AD203B41FA5}">
                      <a16:colId xmlns:a16="http://schemas.microsoft.com/office/drawing/2014/main" val="1664579710"/>
                    </a:ext>
                  </a:extLst>
                </a:gridCol>
              </a:tblGrid>
              <a:tr h="1478100">
                <a:tc>
                  <a:txBody>
                    <a:bodyPr/>
                    <a:lstStyle/>
                    <a:p>
                      <a:pPr marL="91440" marR="0" lvl="0" indent="-9144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1CADE4"/>
                        </a:buClr>
                        <a:buSzPct val="100000"/>
                        <a:buFont typeface="Calibri" panose="020F0502020204030204" pitchFamily="34" charset="0"/>
                        <a:buChar char=" "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учрежден Министерством просвещения Российской Федерации совместно с Общероссийской общественной организацией «Федерация психологов образования России». </a:t>
                      </a:r>
                      <a:endParaRPr lang="ru-RU"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278807" marR="167284" marT="167284" marB="167284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860323"/>
                  </a:ext>
                </a:extLst>
              </a:tr>
            </a:tbl>
          </a:graphicData>
        </a:graphic>
      </p:graphicFrame>
      <p:pic>
        <p:nvPicPr>
          <p:cNvPr id="15" name="Объект 5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D801042-9834-4CFC-92FE-AB69550A4B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3" b="11354"/>
          <a:stretch/>
        </p:blipFill>
        <p:spPr>
          <a:xfrm>
            <a:off x="9269588" y="3642840"/>
            <a:ext cx="2903478" cy="21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3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8832B-5BFB-4361-8F85-436B7B8F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40" y="2474332"/>
            <a:ext cx="3451730" cy="23998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Конкурса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5454EB-1C75-41FC-9C01-A999DF5F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>
            <a:normAutofit/>
          </a:bodyPr>
          <a:lstStyle/>
          <a:p>
            <a:pPr defTabSz="457200" fontAlgn="base">
              <a:spcBef>
                <a:spcPct val="0"/>
              </a:spcBef>
              <a:spcAft>
                <a:spcPts val="600"/>
              </a:spcAft>
              <a:defRPr/>
            </a:pPr>
            <a:fld id="{A3E0685D-5929-45C7-AAF8-C7975849C663}" type="slidenum">
              <a:rPr lang="en-US" altLang="ru-RU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ts val="600"/>
                </a:spcAft>
                <a:defRPr/>
              </a:pPr>
              <a:t>3</a:t>
            </a:fld>
            <a:endParaRPr lang="en-US" altLang="ru-RU">
              <a:solidFill>
                <a:schemeClr val="tx1">
                  <a:lumMod val="50000"/>
                  <a:lumOff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10F8AE-607E-4DA9-9AFE-88AE493F1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333" y="385764"/>
            <a:ext cx="7323680" cy="615219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marL="0" indent="0">
              <a:lnSpc>
                <a:spcPct val="90000"/>
              </a:lnSpc>
              <a:buClr>
                <a:srgbClr val="466843"/>
              </a:buCl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(региональный). Проводится организационными комитетами региональных конкурсов профессионального мастерства «Педагог-психолог – 2019».</a:t>
            </a:r>
          </a:p>
          <a:p>
            <a:pPr marL="0" indent="0">
              <a:lnSpc>
                <a:spcPct val="90000"/>
              </a:lnSpc>
              <a:buClr>
                <a:srgbClr val="466843"/>
              </a:buCl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проведения: не позднее 16 сентября 2019 г.</a:t>
            </a:r>
          </a:p>
          <a:p>
            <a:pPr marL="0" indent="0">
              <a:lnSpc>
                <a:spcPct val="90000"/>
              </a:lnSpc>
              <a:buClr>
                <a:srgbClr val="466843"/>
              </a:buCl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субъекты Российской Федерации.</a:t>
            </a:r>
          </a:p>
          <a:p>
            <a:pPr marL="0" indent="0">
              <a:lnSpc>
                <a:spcPct val="90000"/>
              </a:lnSpc>
              <a:buClr>
                <a:srgbClr val="466843"/>
              </a:buClr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Clr>
                <a:srgbClr val="466843"/>
              </a:buCl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(федеральный) включает два тура.</a:t>
            </a:r>
          </a:p>
          <a:p>
            <a:pPr marL="0" indent="0">
              <a:lnSpc>
                <a:spcPct val="90000"/>
              </a:lnSpc>
              <a:buClr>
                <a:srgbClr val="466843"/>
              </a:buCl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(экспертный) тур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Общероссийской общественной организацией «Федерация психологов образования России». </a:t>
            </a:r>
          </a:p>
          <a:p>
            <a:pPr marL="0" indent="0">
              <a:lnSpc>
                <a:spcPct val="90000"/>
              </a:lnSpc>
              <a:buClr>
                <a:srgbClr val="466843"/>
              </a:buCl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проведения: 26 сентября – 2 октября 2019 г.</a:t>
            </a:r>
          </a:p>
          <a:p>
            <a:pPr marL="0" indent="0">
              <a:lnSpc>
                <a:spcPct val="90000"/>
              </a:lnSpc>
              <a:buClr>
                <a:srgbClr val="466843"/>
              </a:buCl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город Москва.</a:t>
            </a:r>
          </a:p>
          <a:p>
            <a:pPr marL="0" indent="0">
              <a:lnSpc>
                <a:spcPct val="90000"/>
              </a:lnSpc>
              <a:buClr>
                <a:srgbClr val="466843"/>
              </a:buClr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Clr>
                <a:srgbClr val="466843"/>
              </a:buCl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(финальный) тур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Министерством просвещения Российской Федерации.</a:t>
            </a:r>
          </a:p>
          <a:p>
            <a:pPr marL="0" indent="0">
              <a:lnSpc>
                <a:spcPct val="90000"/>
              </a:lnSpc>
              <a:buClr>
                <a:srgbClr val="466843"/>
              </a:buCl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проведения: 2 – 3  октября 2019 г.</a:t>
            </a:r>
          </a:p>
          <a:p>
            <a:pPr marL="0" indent="0">
              <a:lnSpc>
                <a:spcPct val="90000"/>
              </a:lnSpc>
              <a:buClr>
                <a:srgbClr val="466843"/>
              </a:buCl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город Москва.</a:t>
            </a:r>
          </a:p>
        </p:txBody>
      </p:sp>
    </p:spTree>
    <p:extLst>
      <p:ext uri="{BB962C8B-B14F-4D97-AF65-F5344CB8AC3E}">
        <p14:creationId xmlns:p14="http://schemas.microsoft.com/office/powerpoint/2010/main" val="238284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967E-6986-4F78-8FBC-15CBD1F7457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4082" y="1807221"/>
            <a:ext cx="9256009" cy="538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предложений по актуализации Положения о Всероссийском конкурсе профессионального мастерства «Педагог-психолог России – 2019»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54083" y="2337540"/>
            <a:ext cx="9256008" cy="5893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предложений по программе Всероссийского конкурса профессионального мастерства «Педагог-психолог России – 2019»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70489" y="3409746"/>
            <a:ext cx="9239602" cy="5656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предложений по составу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оргкомитета, экспертной комиссии и Жюри, команды волонтеров Конкурса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70488" y="3958621"/>
            <a:ext cx="9256008" cy="5656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Администратор официального сайта Конкурса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70489" y="2916291"/>
            <a:ext cx="9256008" cy="522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предложений по количеству номинаций Всероссийского конкурса профессионального мастерства «Педагог-психолог России – 2019»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70489" y="4534707"/>
            <a:ext cx="9239602" cy="538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Экспертная поддержка участников Конкурса (вебинар, онлайн-консультирование)  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25A5F19-31E2-4066-BB4F-3CCA01F811E2}"/>
              </a:ext>
            </a:extLst>
          </p:cNvPr>
          <p:cNvSpPr/>
          <p:nvPr/>
        </p:nvSpPr>
        <p:spPr>
          <a:xfrm>
            <a:off x="1170488" y="5073105"/>
            <a:ext cx="9256008" cy="5656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экспертного тура Федерального этапа Конкурса</a:t>
            </a:r>
            <a:endParaRPr lang="ru-RU" dirty="0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DA54F74C-02EF-4196-A677-F8594B73F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690095"/>
              </p:ext>
            </p:extLst>
          </p:nvPr>
        </p:nvGraphicFramePr>
        <p:xfrm>
          <a:off x="1279626" y="273398"/>
          <a:ext cx="8298128" cy="883208"/>
        </p:xfrm>
        <a:graphic>
          <a:graphicData uri="http://schemas.openxmlformats.org/drawingml/2006/table">
            <a:tbl>
              <a:tblPr firstRow="1" bandRow="1">
                <a:noFill/>
                <a:tableStyleId>{69CF1AB2-1976-4502-BF36-3FF5EA218861}</a:tableStyleId>
              </a:tblPr>
              <a:tblGrid>
                <a:gridCol w="8298128">
                  <a:extLst>
                    <a:ext uri="{9D8B030D-6E8A-4147-A177-3AD203B41FA5}">
                      <a16:colId xmlns:a16="http://schemas.microsoft.com/office/drawing/2014/main" val="1664579710"/>
                    </a:ext>
                  </a:extLst>
                </a:gridCol>
              </a:tblGrid>
              <a:tr h="861791">
                <a:tc>
                  <a:txBody>
                    <a:bodyPr/>
                    <a:lstStyle/>
                    <a:p>
                      <a:pPr marL="91440" marR="0" lvl="0" indent="-9144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1CADE4"/>
                        </a:buClr>
                        <a:buSzPct val="100000"/>
                        <a:buFont typeface="Calibri" panose="020F0502020204030204" pitchFamily="34" charset="0"/>
                        <a:buChar char=" "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Общероссийская общественная организация «Федерация психологов образования России»</a:t>
                      </a:r>
                      <a:endParaRPr lang="ru-RU"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278807" marR="167284" marT="167284" marB="167284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860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16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EBCC2-B4CF-4A80-BBDA-4DD26B06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ru-RU"/>
              <a:t>Эксперты конкурса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181976-0417-4212-86A8-79F2AEFA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67967E-6986-4F78-8FBC-15CBD1F74571}" type="slidenum">
              <a:rPr lang="ru-RU" smtClean="0"/>
              <a:pPr>
                <a:spcAft>
                  <a:spcPts val="600"/>
                </a:spcAft>
              </a:pPr>
              <a:t>5</a:t>
            </a:fld>
            <a:endParaRPr lang="ru-RU"/>
          </a:p>
        </p:txBody>
      </p:sp>
      <p:graphicFrame>
        <p:nvGraphicFramePr>
          <p:cNvPr id="21" name="Объект 2">
            <a:extLst>
              <a:ext uri="{FF2B5EF4-FFF2-40B4-BE49-F238E27FC236}">
                <a16:creationId xmlns:a16="http://schemas.microsoft.com/office/drawing/2014/main" id="{563E75CD-94F1-47AD-92E2-18E98A713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30109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76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BB2B-B1A4-40F4-A7D2-EB3A16EF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600" y="398215"/>
            <a:ext cx="2426677" cy="6830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Сайт конкурса</a:t>
            </a:r>
            <a:b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педагогпсихолог.рф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0D7BBFD-810A-4D3F-BC1D-48AA60287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606" t="11514" r="21512" b="18460"/>
          <a:stretch/>
        </p:blipFill>
        <p:spPr>
          <a:xfrm>
            <a:off x="484908" y="2693"/>
            <a:ext cx="9324597" cy="6457092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B9BBBC4-97A3-47D2-BFFE-A68530CDB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E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8967BEA-EA6A-4FF1-94E2-B010B61A3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564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0002EF-1FF5-4F70-9EC5-D9245F0C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767967E-6986-4F78-8FBC-15CBD1F74571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3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4DF29-9360-4BFD-BEC1-736CA1D7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32" y="624143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Онлайн-консультирование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вопросам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федерального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этапа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Конкурса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сайте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Конкурса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53B769-AAD0-44F9-BBC8-B6F2585E1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50" t="12387" r="32835" b="9376"/>
          <a:stretch/>
        </p:blipFill>
        <p:spPr>
          <a:xfrm>
            <a:off x="398404" y="109797"/>
            <a:ext cx="6490051" cy="6247691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9D1C364C-8702-4ED9-9D23-41CDB298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E96F95-77B1-474F-BE0F-D51D4917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767967E-6986-4F78-8FBC-15CBD1F74571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3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4DF29-9360-4BFD-BEC1-736CA1D7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32" y="624143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Электронная регистрационная форма участника Конкурса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E96F95-77B1-474F-BE0F-D51D4917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767967E-6986-4F78-8FBC-15CBD1F74571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A85A69-1381-41E6-9923-23C82CBBB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81" t="11795" r="22692" b="9101"/>
          <a:stretch/>
        </p:blipFill>
        <p:spPr>
          <a:xfrm>
            <a:off x="746791" y="177441"/>
            <a:ext cx="5905487" cy="62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8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4DF29-9360-4BFD-BEC1-736CA1D7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322" y="808892"/>
            <a:ext cx="4419781" cy="35012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Личный кабинет участника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Конкурса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E96F95-77B1-474F-BE0F-D51D4917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767967E-6986-4F78-8FBC-15CBD1F74571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C73B38-01C9-4EC8-AF20-0644CCF03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39" t="34359" r="24038" b="13846"/>
          <a:stretch/>
        </p:blipFill>
        <p:spPr>
          <a:xfrm>
            <a:off x="0" y="717928"/>
            <a:ext cx="7266416" cy="50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3750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774</Words>
  <Application>Microsoft Office PowerPoint</Application>
  <PresentationFormat>Широкоэкранный</PresentationFormat>
  <Paragraphs>91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Constantia</vt:lpstr>
      <vt:lpstr>Times New Roman</vt:lpstr>
      <vt:lpstr>Ретро</vt:lpstr>
      <vt:lpstr>Office Theme</vt:lpstr>
      <vt:lpstr>«Экспертное сообщество  «Федерация психологов образования России»: сохранение традиций и вклад в развитие профессионального Конкурса»</vt:lpstr>
      <vt:lpstr>Цель конкурса</vt:lpstr>
      <vt:lpstr>Этапы проведения Конкурса</vt:lpstr>
      <vt:lpstr>Презентация PowerPoint</vt:lpstr>
      <vt:lpstr>Эксперты конкурса</vt:lpstr>
      <vt:lpstr>Сайт конкурса педагогпсихолог.рф</vt:lpstr>
      <vt:lpstr>Онлайн-консультирование по вопросам федерального этапа Конкурса на сайте Конкурса</vt:lpstr>
      <vt:lpstr>Электронная регистрационная форма участника Конкурса</vt:lpstr>
      <vt:lpstr>Личный кабинет участника Конкурса</vt:lpstr>
      <vt:lpstr>Требования к конкурсным работам экспертного тура</vt:lpstr>
      <vt:lpstr>Презентация PowerPoint</vt:lpstr>
      <vt:lpstr>Презентация PowerPoint</vt:lpstr>
      <vt:lpstr>Требования к конкурсным работам финального 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«Экспертное сообщество  «Федерация психологов образования России»: сохранение традиций и вклад в развитие профессионального Конкурса»</dc:title>
  <dc:creator>Олеся Леонова</dc:creator>
  <cp:lastModifiedBy>Олеся Леонова</cp:lastModifiedBy>
  <cp:revision>8</cp:revision>
  <dcterms:created xsi:type="dcterms:W3CDTF">2019-08-06T21:59:47Z</dcterms:created>
  <dcterms:modified xsi:type="dcterms:W3CDTF">2019-08-06T22:32:38Z</dcterms:modified>
</cp:coreProperties>
</file>