
<file path=[Content_Types].xml><?xml version="1.0" encoding="utf-8"?>
<Types xmlns="http://schemas.openxmlformats.org/package/2006/content-types">
  <Default Extension="bin" ContentType="application/vnd.openxmlformats-officedocument.oleObject"/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embedTrueTypeFonts="1" saveSubsetFonts="1" autoCompressPictures="0">
  <p:sldMasterIdLst>
    <p:sldMasterId id="2147483657" r:id="rId1"/>
  </p:sldMasterIdLst>
  <p:notesMasterIdLst>
    <p:notesMasterId r:id="rId9"/>
  </p:notesMasterIdLst>
  <p:sldIdLst>
    <p:sldId id="256" r:id="rId2"/>
    <p:sldId id="257" r:id="rId3"/>
    <p:sldId id="285" r:id="rId4"/>
    <p:sldId id="294" r:id="rId5"/>
    <p:sldId id="312" r:id="rId6"/>
    <p:sldId id="313" r:id="rId7"/>
    <p:sldId id="307" r:id="rId8"/>
  </p:sldIdLst>
  <p:sldSz cx="9144000" cy="5143500" type="screen16x9"/>
  <p:notesSz cx="6858000" cy="9144000"/>
  <p:embeddedFontLst>
    <p:embeddedFont>
      <p:font typeface="Arvo" panose="020B0604020202020204" charset="0"/>
      <p:regular r:id="rId10"/>
      <p:bold r:id="rId11"/>
      <p:italic r:id="rId12"/>
      <p:boldItalic r:id="rId13"/>
    </p:embeddedFont>
    <p:embeddedFont>
      <p:font typeface="Roboto Condensed" panose="020B0604020202020204" charset="0"/>
      <p:regular r:id="rId14"/>
      <p:bold r:id="rId15"/>
      <p:italic r:id="rId16"/>
      <p:boldItalic r:id="rId17"/>
    </p:embeddedFont>
    <p:embeddedFont>
      <p:font typeface="Roboto Condensed Light" panose="020B0604020202020204" charset="0"/>
      <p:regular r:id="rId18"/>
      <p:bold r:id="rId19"/>
      <p:italic r:id="rId20"/>
      <p:boldItalic r:id="rId21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FD8E029E-5672-45F5-8C46-F630DF07C203}">
  <a:tblStyle styleId="{FD8E029E-5672-45F5-8C46-F630DF07C203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69012ECD-51FC-41F1-AA8D-1B2483CD663E}" styleName="Светлый стиль 2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3B4B98B0-60AC-42C2-AFA5-B58CD77FA1E5}" styleName="Светлый стиль 1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C89EF96-8CEA-46FF-86C4-4CE0E7609802}" styleName="Светлый стиль 3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3" d="100"/>
          <a:sy n="103" d="100"/>
        </p:scale>
        <p:origin x="802" y="7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4.fntdata"/><Relationship Id="rId18" Type="http://schemas.openxmlformats.org/officeDocument/2006/relationships/font" Target="fonts/font9.fntdata"/><Relationship Id="rId3" Type="http://schemas.openxmlformats.org/officeDocument/2006/relationships/slide" Target="slides/slide2.xml"/><Relationship Id="rId21" Type="http://schemas.openxmlformats.org/officeDocument/2006/relationships/font" Target="fonts/font12.fntdata"/><Relationship Id="rId7" Type="http://schemas.openxmlformats.org/officeDocument/2006/relationships/slide" Target="slides/slide6.xml"/><Relationship Id="rId12" Type="http://schemas.openxmlformats.org/officeDocument/2006/relationships/font" Target="fonts/font3.fntdata"/><Relationship Id="rId17" Type="http://schemas.openxmlformats.org/officeDocument/2006/relationships/font" Target="fonts/font8.fntdata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font" Target="fonts/font7.fntdata"/><Relationship Id="rId20" Type="http://schemas.openxmlformats.org/officeDocument/2006/relationships/font" Target="fonts/font11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2.fntdata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font" Target="fonts/font6.fntdata"/><Relationship Id="rId23" Type="http://schemas.openxmlformats.org/officeDocument/2006/relationships/viewProps" Target="viewProps.xml"/><Relationship Id="rId10" Type="http://schemas.openxmlformats.org/officeDocument/2006/relationships/font" Target="fonts/font1.fntdata"/><Relationship Id="rId19" Type="http://schemas.openxmlformats.org/officeDocument/2006/relationships/font" Target="fonts/font10.fntdata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font" Target="fonts/font5.fntdata"/><Relationship Id="rId22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&#1050;&#1085;&#1080;&#1075;&#1072;1" TargetMode="Externa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chartUserShapes" Target="../drawings/drawing1.xm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../embeddings/oleObject1.bin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sz="1100" b="1" dirty="0"/>
              <a:t>Количество участников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ru-RU" dirty="0"/>
                      <a:t>30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99F7-449A-8A9E-4715CA4C483A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ru-RU"/>
                      <a:t>53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9F7-449A-8A9E-4715CA4C483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Лист1!$A$1:$A$2</c:f>
              <c:numCache>
                <c:formatCode>General</c:formatCode>
                <c:ptCount val="2"/>
                <c:pt idx="0">
                  <c:v>2017</c:v>
                </c:pt>
                <c:pt idx="1">
                  <c:v>2018</c:v>
                </c:pt>
              </c:numCache>
            </c:numRef>
          </c:cat>
          <c:val>
            <c:numRef>
              <c:f>Лист1!$B$1:$B$2</c:f>
              <c:numCache>
                <c:formatCode>General</c:formatCode>
                <c:ptCount val="2"/>
                <c:pt idx="0">
                  <c:v>582</c:v>
                </c:pt>
                <c:pt idx="1">
                  <c:v>776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202-476E-B970-217C3F651A8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99704832"/>
        <c:axId val="99706368"/>
      </c:barChart>
      <c:catAx>
        <c:axId val="9970483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99706368"/>
        <c:crosses val="autoZero"/>
        <c:auto val="1"/>
        <c:lblAlgn val="ctr"/>
        <c:lblOffset val="100"/>
        <c:noMultiLvlLbl val="0"/>
      </c:catAx>
      <c:valAx>
        <c:axId val="99706368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9970483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solidFill>
        <a:schemeClr val="accent1"/>
      </a:solidFill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  <c:userShapes r:id="rId4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sz="1100" b="1" dirty="0"/>
              <a:t>Количество лауреатов</a:t>
            </a:r>
          </a:p>
        </c:rich>
      </c:tx>
      <c:overlay val="0"/>
      <c:spPr>
        <a:noFill/>
        <a:ln>
          <a:noFill/>
        </a:ln>
        <a:effectLst/>
      </c:sp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ru-RU" dirty="0"/>
                      <a:t>10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2D99-431A-8F20-D68F0611C866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ru-RU" dirty="0"/>
                      <a:t>15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D99-431A-8F20-D68F0611C86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Лист1!$A$1:$A$2</c:f>
              <c:numCache>
                <c:formatCode>General</c:formatCode>
                <c:ptCount val="2"/>
                <c:pt idx="0">
                  <c:v>2017</c:v>
                </c:pt>
                <c:pt idx="1">
                  <c:v>2018</c:v>
                </c:pt>
              </c:numCache>
            </c:numRef>
          </c:cat>
          <c:val>
            <c:numRef>
              <c:f>Лист1!$B$1:$B$2</c:f>
              <c:numCache>
                <c:formatCode>General</c:formatCode>
                <c:ptCount val="2"/>
                <c:pt idx="0">
                  <c:v>582</c:v>
                </c:pt>
                <c:pt idx="1">
                  <c:v>776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202-476E-B970-217C3F651A8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52799872"/>
        <c:axId val="161938048"/>
      </c:barChart>
      <c:catAx>
        <c:axId val="15279987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61938048"/>
        <c:crosses val="autoZero"/>
        <c:auto val="1"/>
        <c:lblAlgn val="ctr"/>
        <c:lblOffset val="100"/>
        <c:noMultiLvlLbl val="0"/>
      </c:catAx>
      <c:valAx>
        <c:axId val="161938048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15279987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solidFill>
        <a:schemeClr val="accent1"/>
      </a:solidFill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png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0.13322</cdr:x>
      <cdr:y>0.85244</cdr:y>
    </cdr:from>
    <cdr:to>
      <cdr:x>0.37418</cdr:x>
      <cdr:y>0.99583</cdr:y>
    </cdr:to>
    <cdr:pic>
      <cdr:nvPicPr>
        <cdr:cNvPr id="2" name="chart">
          <a:extLst xmlns:a="http://schemas.openxmlformats.org/drawingml/2006/main">
            <a:ext uri="{FF2B5EF4-FFF2-40B4-BE49-F238E27FC236}">
              <a16:creationId xmlns:a16="http://schemas.microsoft.com/office/drawing/2014/main" id="{C4A17A57-F97E-4385-B574-A9C6A9BD94A0}"/>
            </a:ext>
          </a:extLst>
        </cdr:cNvPr>
        <cdr:cNvPicPr>
          <a:picLocks xmlns:a="http://schemas.openxmlformats.org/drawingml/2006/main" noChangeAspect="1"/>
        </cdr:cNvPicPr>
      </cdr:nvPicPr>
      <cdr:blipFill>
        <a:blip xmlns:a="http://schemas.openxmlformats.org/drawingml/2006/main" xmlns:r="http://schemas.openxmlformats.org/officeDocument/2006/relationships" r:embed="rId1"/>
        <a:stretch xmlns:a="http://schemas.openxmlformats.org/drawingml/2006/main">
          <a:fillRect/>
        </a:stretch>
      </cdr:blipFill>
      <cdr:spPr>
        <a:xfrm xmlns:a="http://schemas.openxmlformats.org/drawingml/2006/main">
          <a:off x="281339" y="1624093"/>
          <a:ext cx="508883" cy="273185"/>
        </a:xfrm>
        <a:prstGeom xmlns:a="http://schemas.openxmlformats.org/drawingml/2006/main" prst="rect">
          <a:avLst/>
        </a:prstGeom>
      </cdr:spPr>
    </cdr:pic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175" y="685800"/>
            <a:ext cx="6096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135688913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Google Shape;181;g35f391192_0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2" name="Google Shape;182;g35f391192_0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g3606f1c2d_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7" name="Google Shape;187;g3606f1c2d_3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g3606f1c2d_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7" name="Google Shape;187;g3606f1c2d_3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91593808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g3606f1c2d_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7" name="Google Shape;187;g3606f1c2d_3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8864733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g3606f1c2d_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7" name="Google Shape;187;g3606f1c2d_3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8864733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g3606f1c2d_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7" name="Google Shape;187;g3606f1c2d_3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8864733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Google Shape;181;g35f391192_0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2" name="Google Shape;182;g35f391192_0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2809385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>
            <a:off x="7544483" y="657775"/>
            <a:ext cx="1299300" cy="432900"/>
          </a:xfrm>
          <a:prstGeom prst="triangle">
            <a:avLst>
              <a:gd name="adj" fmla="val 32425"/>
            </a:avLst>
          </a:prstGeom>
          <a:solidFill>
            <a:srgbClr val="263248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Arvo"/>
              <a:ea typeface="Arvo"/>
              <a:cs typeface="Arvo"/>
              <a:sym typeface="Arvo"/>
            </a:endParaRPr>
          </a:p>
        </p:txBody>
      </p:sp>
      <p:grpSp>
        <p:nvGrpSpPr>
          <p:cNvPr id="11" name="Google Shape;11;p2"/>
          <p:cNvGrpSpPr/>
          <p:nvPr/>
        </p:nvGrpSpPr>
        <p:grpSpPr>
          <a:xfrm>
            <a:off x="0" y="-7088"/>
            <a:ext cx="8661398" cy="5150588"/>
            <a:chOff x="0" y="-7088"/>
            <a:chExt cx="8661398" cy="5150588"/>
          </a:xfrm>
        </p:grpSpPr>
        <p:sp>
          <p:nvSpPr>
            <p:cNvPr id="12" name="Google Shape;12;p2"/>
            <p:cNvSpPr/>
            <p:nvPr/>
          </p:nvSpPr>
          <p:spPr>
            <a:xfrm>
              <a:off x="0" y="0"/>
              <a:ext cx="3525000" cy="5143500"/>
            </a:xfrm>
            <a:prstGeom prst="rect">
              <a:avLst/>
            </a:prstGeom>
            <a:solidFill>
              <a:srgbClr val="C7D3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" name="Google Shape;13;p2"/>
            <p:cNvSpPr/>
            <p:nvPr/>
          </p:nvSpPr>
          <p:spPr>
            <a:xfrm rot="10800000" flipH="1">
              <a:off x="3517898" y="-7088"/>
              <a:ext cx="5143500" cy="5143500"/>
            </a:xfrm>
            <a:prstGeom prst="rtTriangle">
              <a:avLst/>
            </a:prstGeom>
            <a:solidFill>
              <a:srgbClr val="C7D3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Arvo"/>
                <a:ea typeface="Arvo"/>
                <a:cs typeface="Arvo"/>
                <a:sym typeface="Arvo"/>
              </a:endParaRPr>
            </a:p>
          </p:txBody>
        </p:sp>
      </p:grpSp>
      <p:grpSp>
        <p:nvGrpSpPr>
          <p:cNvPr id="14" name="Google Shape;14;p2"/>
          <p:cNvGrpSpPr/>
          <p:nvPr/>
        </p:nvGrpSpPr>
        <p:grpSpPr>
          <a:xfrm rot="10800000" flipH="1">
            <a:off x="1" y="1090763"/>
            <a:ext cx="8847502" cy="2961975"/>
            <a:chOff x="-8178042" y="-4493254"/>
            <a:chExt cx="19483598" cy="6522736"/>
          </a:xfrm>
        </p:grpSpPr>
        <p:sp>
          <p:nvSpPr>
            <p:cNvPr id="15" name="Google Shape;15;p2"/>
            <p:cNvSpPr/>
            <p:nvPr/>
          </p:nvSpPr>
          <p:spPr>
            <a:xfrm>
              <a:off x="-8178042" y="-4493118"/>
              <a:ext cx="12968400" cy="6522600"/>
            </a:xfrm>
            <a:prstGeom prst="rect">
              <a:avLst/>
            </a:prstGeom>
            <a:solidFill>
              <a:srgbClr val="3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Arvo"/>
                <a:ea typeface="Arvo"/>
                <a:cs typeface="Arvo"/>
                <a:sym typeface="Arvo"/>
              </a:endParaRPr>
            </a:p>
          </p:txBody>
        </p:sp>
        <p:sp>
          <p:nvSpPr>
            <p:cNvPr id="16" name="Google Shape;16;p2"/>
            <p:cNvSpPr/>
            <p:nvPr/>
          </p:nvSpPr>
          <p:spPr>
            <a:xfrm>
              <a:off x="4782955" y="-4493254"/>
              <a:ext cx="6522600" cy="6522600"/>
            </a:xfrm>
            <a:prstGeom prst="rtTriangle">
              <a:avLst/>
            </a:prstGeom>
            <a:solidFill>
              <a:srgbClr val="3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Arvo"/>
                <a:ea typeface="Arvo"/>
                <a:cs typeface="Arvo"/>
                <a:sym typeface="Arvo"/>
              </a:endParaRPr>
            </a:p>
          </p:txBody>
        </p:sp>
      </p:grpSp>
      <p:grpSp>
        <p:nvGrpSpPr>
          <p:cNvPr id="17" name="Google Shape;17;p2"/>
          <p:cNvGrpSpPr/>
          <p:nvPr/>
        </p:nvGrpSpPr>
        <p:grpSpPr>
          <a:xfrm>
            <a:off x="3677236" y="4278349"/>
            <a:ext cx="5480829" cy="432996"/>
            <a:chOff x="5582265" y="4646738"/>
            <a:chExt cx="5480829" cy="432996"/>
          </a:xfrm>
        </p:grpSpPr>
        <p:sp>
          <p:nvSpPr>
            <p:cNvPr id="18" name="Google Shape;18;p2"/>
            <p:cNvSpPr/>
            <p:nvPr/>
          </p:nvSpPr>
          <p:spPr>
            <a:xfrm rot="10800000">
              <a:off x="5582265" y="4948334"/>
              <a:ext cx="394200" cy="131400"/>
            </a:xfrm>
            <a:prstGeom prst="triangle">
              <a:avLst>
                <a:gd name="adj" fmla="val 32425"/>
              </a:avLst>
            </a:prstGeom>
            <a:solidFill>
              <a:srgbClr val="D26F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9" name="Google Shape;19;p2"/>
            <p:cNvGrpSpPr/>
            <p:nvPr/>
          </p:nvGrpSpPr>
          <p:grpSpPr>
            <a:xfrm flipH="1">
              <a:off x="5585232" y="4646738"/>
              <a:ext cx="5477861" cy="304551"/>
              <a:chOff x="-24158748" y="330075"/>
              <a:chExt cx="30568423" cy="1699506"/>
            </a:xfrm>
          </p:grpSpPr>
          <p:sp>
            <p:nvSpPr>
              <p:cNvPr id="20" name="Google Shape;20;p2"/>
              <p:cNvSpPr/>
              <p:nvPr/>
            </p:nvSpPr>
            <p:spPr>
              <a:xfrm>
                <a:off x="-24158748" y="330081"/>
                <a:ext cx="28908000" cy="1699500"/>
              </a:xfrm>
              <a:prstGeom prst="rect">
                <a:avLst/>
              </a:prstGeom>
              <a:solidFill>
                <a:srgbClr val="FF98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21;p2"/>
              <p:cNvSpPr/>
              <p:nvPr/>
            </p:nvSpPr>
            <p:spPr>
              <a:xfrm>
                <a:off x="4710175" y="330075"/>
                <a:ext cx="1699500" cy="1699500"/>
              </a:xfrm>
              <a:prstGeom prst="rtTriangle">
                <a:avLst/>
              </a:prstGeom>
              <a:solidFill>
                <a:srgbClr val="FF98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22" name="Google Shape;22;p2"/>
          <p:cNvSpPr txBox="1">
            <a:spLocks noGrp="1"/>
          </p:cNvSpPr>
          <p:nvPr>
            <p:ph type="ctrTitle"/>
          </p:nvPr>
        </p:nvSpPr>
        <p:spPr>
          <a:xfrm>
            <a:off x="685800" y="1090750"/>
            <a:ext cx="5367900" cy="29619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2 columns" type="twoColTx">
  <p:cSld name="TITLE_AND_TWO_COLUMNS"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2" name="Google Shape;82;p6"/>
          <p:cNvGrpSpPr/>
          <p:nvPr/>
        </p:nvGrpSpPr>
        <p:grpSpPr>
          <a:xfrm>
            <a:off x="-4" y="40"/>
            <a:ext cx="7072430" cy="1327315"/>
            <a:chOff x="-4" y="40"/>
            <a:chExt cx="7072430" cy="1327315"/>
          </a:xfrm>
        </p:grpSpPr>
        <p:sp>
          <p:nvSpPr>
            <p:cNvPr id="83" name="Google Shape;83;p6"/>
            <p:cNvSpPr/>
            <p:nvPr/>
          </p:nvSpPr>
          <p:spPr>
            <a:xfrm>
              <a:off x="6292649" y="126425"/>
              <a:ext cx="779700" cy="259800"/>
            </a:xfrm>
            <a:prstGeom prst="triangle">
              <a:avLst>
                <a:gd name="adj" fmla="val 32425"/>
              </a:avLst>
            </a:prstGeom>
            <a:solidFill>
              <a:srgbClr val="263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Arvo"/>
                <a:ea typeface="Arvo"/>
                <a:cs typeface="Arvo"/>
                <a:sym typeface="Arvo"/>
              </a:endParaRPr>
            </a:p>
          </p:txBody>
        </p:sp>
        <p:grpSp>
          <p:nvGrpSpPr>
            <p:cNvPr id="84" name="Google Shape;84;p6"/>
            <p:cNvGrpSpPr/>
            <p:nvPr/>
          </p:nvGrpSpPr>
          <p:grpSpPr>
            <a:xfrm rot="10800000" flipH="1">
              <a:off x="3" y="40"/>
              <a:ext cx="6756168" cy="1327315"/>
              <a:chOff x="-2168138" y="330075"/>
              <a:chExt cx="8650663" cy="1699506"/>
            </a:xfrm>
          </p:grpSpPr>
          <p:sp>
            <p:nvSpPr>
              <p:cNvPr id="85" name="Google Shape;85;p6"/>
              <p:cNvSpPr/>
              <p:nvPr/>
            </p:nvSpPr>
            <p:spPr>
              <a:xfrm>
                <a:off x="-2168138" y="330081"/>
                <a:ext cx="6958200" cy="1699500"/>
              </a:xfrm>
              <a:prstGeom prst="rect">
                <a:avLst/>
              </a:prstGeom>
              <a:solidFill>
                <a:srgbClr val="C7D3E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Arvo"/>
                  <a:ea typeface="Arvo"/>
                  <a:cs typeface="Arvo"/>
                  <a:sym typeface="Arvo"/>
                </a:endParaRPr>
              </a:p>
            </p:txBody>
          </p:sp>
          <p:sp>
            <p:nvSpPr>
              <p:cNvPr id="86" name="Google Shape;86;p6"/>
              <p:cNvSpPr/>
              <p:nvPr/>
            </p:nvSpPr>
            <p:spPr>
              <a:xfrm>
                <a:off x="4783025" y="330075"/>
                <a:ext cx="1699500" cy="1699500"/>
              </a:xfrm>
              <a:prstGeom prst="rtTriangle">
                <a:avLst/>
              </a:prstGeom>
              <a:solidFill>
                <a:srgbClr val="C7D3E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Arvo"/>
                  <a:ea typeface="Arvo"/>
                  <a:cs typeface="Arvo"/>
                  <a:sym typeface="Arvo"/>
                </a:endParaRPr>
              </a:p>
            </p:txBody>
          </p:sp>
        </p:grpSp>
        <p:grpSp>
          <p:nvGrpSpPr>
            <p:cNvPr id="87" name="Google Shape;87;p6"/>
            <p:cNvGrpSpPr/>
            <p:nvPr/>
          </p:nvGrpSpPr>
          <p:grpSpPr>
            <a:xfrm rot="10800000" flipH="1">
              <a:off x="-4" y="381007"/>
              <a:ext cx="7072430" cy="771744"/>
              <a:chOff x="-9092084" y="330075"/>
              <a:chExt cx="15574609" cy="1699501"/>
            </a:xfrm>
          </p:grpSpPr>
          <p:sp>
            <p:nvSpPr>
              <p:cNvPr id="88" name="Google Shape;88;p6"/>
              <p:cNvSpPr/>
              <p:nvPr/>
            </p:nvSpPr>
            <p:spPr>
              <a:xfrm>
                <a:off x="-9092084" y="330076"/>
                <a:ext cx="13882200" cy="1699500"/>
              </a:xfrm>
              <a:prstGeom prst="rect">
                <a:avLst/>
              </a:prstGeom>
              <a:solidFill>
                <a:srgbClr val="3F537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Arvo"/>
                  <a:ea typeface="Arvo"/>
                  <a:cs typeface="Arvo"/>
                  <a:sym typeface="Arvo"/>
                </a:endParaRPr>
              </a:p>
            </p:txBody>
          </p:sp>
          <p:sp>
            <p:nvSpPr>
              <p:cNvPr id="89" name="Google Shape;89;p6"/>
              <p:cNvSpPr/>
              <p:nvPr/>
            </p:nvSpPr>
            <p:spPr>
              <a:xfrm>
                <a:off x="4783025" y="330075"/>
                <a:ext cx="1699500" cy="1699500"/>
              </a:xfrm>
              <a:prstGeom prst="rtTriangle">
                <a:avLst/>
              </a:prstGeom>
              <a:solidFill>
                <a:srgbClr val="3F537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Arvo"/>
                  <a:ea typeface="Arvo"/>
                  <a:cs typeface="Arvo"/>
                  <a:sym typeface="Arvo"/>
                </a:endParaRPr>
              </a:p>
            </p:txBody>
          </p:sp>
        </p:grpSp>
      </p:grpSp>
      <p:grpSp>
        <p:nvGrpSpPr>
          <p:cNvPr id="90" name="Google Shape;90;p6"/>
          <p:cNvGrpSpPr/>
          <p:nvPr/>
        </p:nvGrpSpPr>
        <p:grpSpPr>
          <a:xfrm>
            <a:off x="6946842" y="4472723"/>
            <a:ext cx="2202830" cy="670795"/>
            <a:chOff x="5575242" y="4472723"/>
            <a:chExt cx="2202830" cy="670795"/>
          </a:xfrm>
        </p:grpSpPr>
        <p:sp>
          <p:nvSpPr>
            <p:cNvPr id="91" name="Google Shape;91;p6"/>
            <p:cNvSpPr/>
            <p:nvPr/>
          </p:nvSpPr>
          <p:spPr>
            <a:xfrm rot="10800000">
              <a:off x="5575242" y="4948334"/>
              <a:ext cx="394200" cy="131400"/>
            </a:xfrm>
            <a:prstGeom prst="triangle">
              <a:avLst>
                <a:gd name="adj" fmla="val 32425"/>
              </a:avLst>
            </a:prstGeom>
            <a:solidFill>
              <a:srgbClr val="D26F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2" name="Google Shape;92;p6"/>
            <p:cNvGrpSpPr/>
            <p:nvPr/>
          </p:nvGrpSpPr>
          <p:grpSpPr>
            <a:xfrm flipH="1">
              <a:off x="5734850" y="4472723"/>
              <a:ext cx="2040837" cy="670795"/>
              <a:chOff x="1297954" y="330075"/>
              <a:chExt cx="5169293" cy="1699506"/>
            </a:xfrm>
          </p:grpSpPr>
          <p:sp>
            <p:nvSpPr>
              <p:cNvPr id="93" name="Google Shape;93;p6"/>
              <p:cNvSpPr/>
              <p:nvPr/>
            </p:nvSpPr>
            <p:spPr>
              <a:xfrm>
                <a:off x="1297954" y="330081"/>
                <a:ext cx="3476700" cy="1699500"/>
              </a:xfrm>
              <a:prstGeom prst="rect">
                <a:avLst/>
              </a:prstGeom>
              <a:solidFill>
                <a:srgbClr val="C7D3E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4" name="Google Shape;94;p6"/>
              <p:cNvSpPr/>
              <p:nvPr/>
            </p:nvSpPr>
            <p:spPr>
              <a:xfrm>
                <a:off x="4767747" y="330075"/>
                <a:ext cx="1699500" cy="1699500"/>
              </a:xfrm>
              <a:prstGeom prst="rtTriangle">
                <a:avLst/>
              </a:prstGeom>
              <a:solidFill>
                <a:srgbClr val="C7D3E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95" name="Google Shape;95;p6"/>
            <p:cNvGrpSpPr/>
            <p:nvPr/>
          </p:nvGrpSpPr>
          <p:grpSpPr>
            <a:xfrm flipH="1">
              <a:off x="5578209" y="4646738"/>
              <a:ext cx="2199863" cy="304563"/>
              <a:chOff x="-5827153" y="330075"/>
              <a:chExt cx="12276019" cy="1699569"/>
            </a:xfrm>
          </p:grpSpPr>
          <p:sp>
            <p:nvSpPr>
              <p:cNvPr id="96" name="Google Shape;96;p6"/>
              <p:cNvSpPr/>
              <p:nvPr/>
            </p:nvSpPr>
            <p:spPr>
              <a:xfrm>
                <a:off x="-5827153" y="330144"/>
                <a:ext cx="10612200" cy="1699500"/>
              </a:xfrm>
              <a:prstGeom prst="rect">
                <a:avLst/>
              </a:prstGeom>
              <a:solidFill>
                <a:srgbClr val="FF98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7" name="Google Shape;97;p6"/>
              <p:cNvSpPr/>
              <p:nvPr/>
            </p:nvSpPr>
            <p:spPr>
              <a:xfrm>
                <a:off x="4749366" y="330075"/>
                <a:ext cx="1699500" cy="1699500"/>
              </a:xfrm>
              <a:prstGeom prst="rtTriangle">
                <a:avLst/>
              </a:prstGeom>
              <a:solidFill>
                <a:srgbClr val="FF98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98" name="Google Shape;98;p6"/>
          <p:cNvSpPr txBox="1">
            <a:spLocks noGrp="1"/>
          </p:cNvSpPr>
          <p:nvPr>
            <p:ph type="title"/>
          </p:nvPr>
        </p:nvSpPr>
        <p:spPr>
          <a:xfrm>
            <a:off x="814275" y="392575"/>
            <a:ext cx="5258400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lvl="0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9pPr>
          </a:lstStyle>
          <a:p>
            <a:endParaRPr/>
          </a:p>
        </p:txBody>
      </p:sp>
      <p:sp>
        <p:nvSpPr>
          <p:cNvPr id="99" name="Google Shape;99;p6"/>
          <p:cNvSpPr txBox="1">
            <a:spLocks noGrp="1"/>
          </p:cNvSpPr>
          <p:nvPr>
            <p:ph type="body" idx="1"/>
          </p:nvPr>
        </p:nvSpPr>
        <p:spPr>
          <a:xfrm>
            <a:off x="814275" y="1537988"/>
            <a:ext cx="3378300" cy="27243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55600">
              <a:spcBef>
                <a:spcPts val="600"/>
              </a:spcBef>
              <a:spcAft>
                <a:spcPts val="0"/>
              </a:spcAft>
              <a:buSzPts val="2000"/>
              <a:buChar char="▰"/>
              <a:defRPr sz="2000"/>
            </a:lvl1pPr>
            <a:lvl2pPr marL="914400" lvl="1" indent="-355600">
              <a:spcBef>
                <a:spcPts val="1000"/>
              </a:spcBef>
              <a:spcAft>
                <a:spcPts val="0"/>
              </a:spcAft>
              <a:buSzPts val="2000"/>
              <a:buChar char="▻"/>
              <a:defRPr sz="2000"/>
            </a:lvl2pPr>
            <a:lvl3pPr marL="1371600" lvl="2" indent="-355600">
              <a:spcBef>
                <a:spcPts val="1000"/>
              </a:spcBef>
              <a:spcAft>
                <a:spcPts val="0"/>
              </a:spcAft>
              <a:buSzPts val="2000"/>
              <a:buChar char="▻"/>
              <a:defRPr sz="2000"/>
            </a:lvl3pPr>
            <a:lvl4pPr marL="1828800" lvl="3" indent="-355600">
              <a:spcBef>
                <a:spcPts val="1000"/>
              </a:spcBef>
              <a:spcAft>
                <a:spcPts val="0"/>
              </a:spcAft>
              <a:buSzPts val="2000"/>
              <a:buChar char="▻"/>
              <a:defRPr sz="2000"/>
            </a:lvl4pPr>
            <a:lvl5pPr marL="2286000" lvl="4" indent="-355600">
              <a:spcBef>
                <a:spcPts val="1000"/>
              </a:spcBef>
              <a:spcAft>
                <a:spcPts val="0"/>
              </a:spcAft>
              <a:buSzPts val="2000"/>
              <a:buChar char="▻"/>
              <a:defRPr sz="2000"/>
            </a:lvl5pPr>
            <a:lvl6pPr marL="2743200" lvl="5" indent="-355600">
              <a:spcBef>
                <a:spcPts val="1000"/>
              </a:spcBef>
              <a:spcAft>
                <a:spcPts val="0"/>
              </a:spcAft>
              <a:buSzPts val="2000"/>
              <a:buChar char="▻"/>
              <a:defRPr sz="2000"/>
            </a:lvl6pPr>
            <a:lvl7pPr marL="3200400" lvl="6" indent="-355600">
              <a:spcBef>
                <a:spcPts val="1000"/>
              </a:spcBef>
              <a:spcAft>
                <a:spcPts val="0"/>
              </a:spcAft>
              <a:buSzPts val="2000"/>
              <a:buChar char="▻"/>
              <a:defRPr sz="2000"/>
            </a:lvl7pPr>
            <a:lvl8pPr marL="3657600" lvl="7" indent="-355600">
              <a:spcBef>
                <a:spcPts val="1000"/>
              </a:spcBef>
              <a:spcAft>
                <a:spcPts val="0"/>
              </a:spcAft>
              <a:buSzPts val="2000"/>
              <a:buChar char="▻"/>
              <a:defRPr sz="2000"/>
            </a:lvl8pPr>
            <a:lvl9pPr marL="4114800" lvl="8" indent="-355600">
              <a:spcBef>
                <a:spcPts val="1000"/>
              </a:spcBef>
              <a:spcAft>
                <a:spcPts val="1000"/>
              </a:spcAft>
              <a:buSzPts val="2000"/>
              <a:buChar char="▻"/>
              <a:defRPr sz="2000"/>
            </a:lvl9pPr>
          </a:lstStyle>
          <a:p>
            <a:endParaRPr/>
          </a:p>
        </p:txBody>
      </p:sp>
      <p:sp>
        <p:nvSpPr>
          <p:cNvPr id="100" name="Google Shape;100;p6"/>
          <p:cNvSpPr txBox="1">
            <a:spLocks noGrp="1"/>
          </p:cNvSpPr>
          <p:nvPr>
            <p:ph type="body" idx="2"/>
          </p:nvPr>
        </p:nvSpPr>
        <p:spPr>
          <a:xfrm>
            <a:off x="4396123" y="1537988"/>
            <a:ext cx="3378300" cy="27243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55600">
              <a:spcBef>
                <a:spcPts val="600"/>
              </a:spcBef>
              <a:spcAft>
                <a:spcPts val="0"/>
              </a:spcAft>
              <a:buSzPts val="2000"/>
              <a:buChar char="▰"/>
              <a:defRPr sz="2000"/>
            </a:lvl1pPr>
            <a:lvl2pPr marL="914400" lvl="1" indent="-355600">
              <a:spcBef>
                <a:spcPts val="1000"/>
              </a:spcBef>
              <a:spcAft>
                <a:spcPts val="0"/>
              </a:spcAft>
              <a:buSzPts val="2000"/>
              <a:buChar char="▻"/>
              <a:defRPr sz="2000"/>
            </a:lvl2pPr>
            <a:lvl3pPr marL="1371600" lvl="2" indent="-355600">
              <a:spcBef>
                <a:spcPts val="1000"/>
              </a:spcBef>
              <a:spcAft>
                <a:spcPts val="0"/>
              </a:spcAft>
              <a:buSzPts val="2000"/>
              <a:buChar char="▻"/>
              <a:defRPr sz="2000"/>
            </a:lvl3pPr>
            <a:lvl4pPr marL="1828800" lvl="3" indent="-355600">
              <a:spcBef>
                <a:spcPts val="1000"/>
              </a:spcBef>
              <a:spcAft>
                <a:spcPts val="0"/>
              </a:spcAft>
              <a:buSzPts val="2000"/>
              <a:buChar char="▻"/>
              <a:defRPr sz="2000"/>
            </a:lvl4pPr>
            <a:lvl5pPr marL="2286000" lvl="4" indent="-355600">
              <a:spcBef>
                <a:spcPts val="1000"/>
              </a:spcBef>
              <a:spcAft>
                <a:spcPts val="0"/>
              </a:spcAft>
              <a:buSzPts val="2000"/>
              <a:buChar char="▻"/>
              <a:defRPr sz="2000"/>
            </a:lvl5pPr>
            <a:lvl6pPr marL="2743200" lvl="5" indent="-355600">
              <a:spcBef>
                <a:spcPts val="1000"/>
              </a:spcBef>
              <a:spcAft>
                <a:spcPts val="0"/>
              </a:spcAft>
              <a:buSzPts val="2000"/>
              <a:buChar char="▻"/>
              <a:defRPr sz="2000"/>
            </a:lvl6pPr>
            <a:lvl7pPr marL="3200400" lvl="6" indent="-355600">
              <a:spcBef>
                <a:spcPts val="1000"/>
              </a:spcBef>
              <a:spcAft>
                <a:spcPts val="0"/>
              </a:spcAft>
              <a:buSzPts val="2000"/>
              <a:buChar char="▻"/>
              <a:defRPr sz="2000"/>
            </a:lvl7pPr>
            <a:lvl8pPr marL="3657600" lvl="7" indent="-355600">
              <a:spcBef>
                <a:spcPts val="1000"/>
              </a:spcBef>
              <a:spcAft>
                <a:spcPts val="0"/>
              </a:spcAft>
              <a:buSzPts val="2000"/>
              <a:buChar char="▻"/>
              <a:defRPr sz="2000"/>
            </a:lvl8pPr>
            <a:lvl9pPr marL="4114800" lvl="8" indent="-355600">
              <a:spcBef>
                <a:spcPts val="1000"/>
              </a:spcBef>
              <a:spcAft>
                <a:spcPts val="1000"/>
              </a:spcAft>
              <a:buSzPts val="2000"/>
              <a:buChar char="▻"/>
              <a:defRPr sz="2000"/>
            </a:lvl9pPr>
          </a:lstStyle>
          <a:p>
            <a:endParaRPr/>
          </a:p>
        </p:txBody>
      </p:sp>
      <p:sp>
        <p:nvSpPr>
          <p:cNvPr id="101" name="Google Shape;101;p6"/>
          <p:cNvSpPr txBox="1">
            <a:spLocks noGrp="1"/>
          </p:cNvSpPr>
          <p:nvPr>
            <p:ph type="sldNum" idx="12"/>
          </p:nvPr>
        </p:nvSpPr>
        <p:spPr>
          <a:xfrm>
            <a:off x="7618000" y="4636500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814275" y="392575"/>
            <a:ext cx="5258400" cy="766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lv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Roboto Condensed"/>
              <a:buNone/>
              <a:defRPr sz="2000" b="1">
                <a:solidFill>
                  <a:srgbClr val="FFFFFF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Roboto Condensed"/>
              <a:buNone/>
              <a:defRPr sz="2000" b="1">
                <a:solidFill>
                  <a:srgbClr val="FFFFFF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Roboto Condensed"/>
              <a:buNone/>
              <a:defRPr sz="2000" b="1">
                <a:solidFill>
                  <a:srgbClr val="FFFFFF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Roboto Condensed"/>
              <a:buNone/>
              <a:defRPr sz="2000" b="1">
                <a:solidFill>
                  <a:srgbClr val="FFFFFF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Roboto Condensed"/>
              <a:buNone/>
              <a:defRPr sz="2000" b="1">
                <a:solidFill>
                  <a:srgbClr val="FFFFFF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Roboto Condensed"/>
              <a:buNone/>
              <a:defRPr sz="2000" b="1">
                <a:solidFill>
                  <a:srgbClr val="FFFFFF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Roboto Condensed"/>
              <a:buNone/>
              <a:defRPr sz="2000" b="1">
                <a:solidFill>
                  <a:srgbClr val="FFFFFF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Roboto Condensed"/>
              <a:buNone/>
              <a:defRPr sz="2000" b="1">
                <a:solidFill>
                  <a:srgbClr val="FFFFFF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Roboto Condensed"/>
              <a:buNone/>
              <a:defRPr sz="2000" b="1">
                <a:solidFill>
                  <a:srgbClr val="FFFFFF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814275" y="1327350"/>
            <a:ext cx="6132600" cy="314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L="457200" lvl="0" indent="-381000">
              <a:spcBef>
                <a:spcPts val="600"/>
              </a:spcBef>
              <a:spcAft>
                <a:spcPts val="0"/>
              </a:spcAft>
              <a:buClr>
                <a:srgbClr val="C7D3E6"/>
              </a:buClr>
              <a:buSzPts val="2400"/>
              <a:buFont typeface="Roboto Condensed Light"/>
              <a:buChar char="▰"/>
              <a:defRPr sz="2400">
                <a:solidFill>
                  <a:srgbClr val="263248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1pPr>
            <a:lvl2pPr marL="914400" lvl="1" indent="-381000">
              <a:spcBef>
                <a:spcPts val="1000"/>
              </a:spcBef>
              <a:spcAft>
                <a:spcPts val="0"/>
              </a:spcAft>
              <a:buClr>
                <a:srgbClr val="C7D3E6"/>
              </a:buClr>
              <a:buSzPts val="2400"/>
              <a:buFont typeface="Roboto Condensed Light"/>
              <a:buChar char="▻"/>
              <a:defRPr sz="2400">
                <a:solidFill>
                  <a:srgbClr val="263248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2pPr>
            <a:lvl3pPr marL="1371600" lvl="2" indent="-381000">
              <a:spcBef>
                <a:spcPts val="1000"/>
              </a:spcBef>
              <a:spcAft>
                <a:spcPts val="0"/>
              </a:spcAft>
              <a:buClr>
                <a:srgbClr val="C7D3E6"/>
              </a:buClr>
              <a:buSzPts val="2400"/>
              <a:buFont typeface="Roboto Condensed Light"/>
              <a:buChar char="▻"/>
              <a:defRPr sz="2400">
                <a:solidFill>
                  <a:srgbClr val="263248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3pPr>
            <a:lvl4pPr marL="1828800" lvl="3" indent="-381000">
              <a:spcBef>
                <a:spcPts val="1000"/>
              </a:spcBef>
              <a:spcAft>
                <a:spcPts val="0"/>
              </a:spcAft>
              <a:buClr>
                <a:srgbClr val="C7D3E6"/>
              </a:buClr>
              <a:buSzPts val="2400"/>
              <a:buFont typeface="Roboto Condensed Light"/>
              <a:buChar char="▻"/>
              <a:defRPr sz="2400">
                <a:solidFill>
                  <a:srgbClr val="263248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4pPr>
            <a:lvl5pPr marL="2286000" lvl="4" indent="-381000">
              <a:spcBef>
                <a:spcPts val="1000"/>
              </a:spcBef>
              <a:spcAft>
                <a:spcPts val="0"/>
              </a:spcAft>
              <a:buClr>
                <a:srgbClr val="C7D3E6"/>
              </a:buClr>
              <a:buSzPts val="2400"/>
              <a:buFont typeface="Roboto Condensed Light"/>
              <a:buChar char="▻"/>
              <a:defRPr sz="2400">
                <a:solidFill>
                  <a:srgbClr val="263248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5pPr>
            <a:lvl6pPr marL="2743200" lvl="5" indent="-381000">
              <a:spcBef>
                <a:spcPts val="1000"/>
              </a:spcBef>
              <a:spcAft>
                <a:spcPts val="0"/>
              </a:spcAft>
              <a:buClr>
                <a:srgbClr val="C7D3E6"/>
              </a:buClr>
              <a:buSzPts val="2400"/>
              <a:buFont typeface="Roboto Condensed Light"/>
              <a:buChar char="▻"/>
              <a:defRPr sz="2400">
                <a:solidFill>
                  <a:srgbClr val="263248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6pPr>
            <a:lvl7pPr marL="3200400" lvl="6" indent="-381000">
              <a:spcBef>
                <a:spcPts val="1000"/>
              </a:spcBef>
              <a:spcAft>
                <a:spcPts val="0"/>
              </a:spcAft>
              <a:buClr>
                <a:srgbClr val="C7D3E6"/>
              </a:buClr>
              <a:buSzPts val="2400"/>
              <a:buFont typeface="Roboto Condensed Light"/>
              <a:buChar char="▻"/>
              <a:defRPr sz="2400">
                <a:solidFill>
                  <a:srgbClr val="263248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7pPr>
            <a:lvl8pPr marL="3657600" lvl="7" indent="-381000">
              <a:spcBef>
                <a:spcPts val="1000"/>
              </a:spcBef>
              <a:spcAft>
                <a:spcPts val="0"/>
              </a:spcAft>
              <a:buClr>
                <a:srgbClr val="C7D3E6"/>
              </a:buClr>
              <a:buSzPts val="2400"/>
              <a:buFont typeface="Roboto Condensed Light"/>
              <a:buChar char="▻"/>
              <a:defRPr sz="2400">
                <a:solidFill>
                  <a:srgbClr val="263248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8pPr>
            <a:lvl9pPr marL="4114800" lvl="8" indent="-381000">
              <a:spcBef>
                <a:spcPts val="1000"/>
              </a:spcBef>
              <a:spcAft>
                <a:spcPts val="1000"/>
              </a:spcAft>
              <a:buClr>
                <a:srgbClr val="C7D3E6"/>
              </a:buClr>
              <a:buSzPts val="2400"/>
              <a:buFont typeface="Roboto Condensed Light"/>
              <a:buChar char="▻"/>
              <a:defRPr sz="2400">
                <a:solidFill>
                  <a:srgbClr val="263248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7618000" y="4636500"/>
            <a:ext cx="1487400" cy="3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>
              <a:buNone/>
              <a:defRPr sz="1200" b="1">
                <a:solidFill>
                  <a:srgbClr val="FFFFFF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1pPr>
            <a:lvl2pPr lvl="1" algn="r">
              <a:buNone/>
              <a:defRPr sz="1200" b="1">
                <a:solidFill>
                  <a:srgbClr val="FFFFFF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2pPr>
            <a:lvl3pPr lvl="2" algn="r">
              <a:buNone/>
              <a:defRPr sz="1200" b="1">
                <a:solidFill>
                  <a:srgbClr val="FFFFFF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3pPr>
            <a:lvl4pPr lvl="3" algn="r">
              <a:buNone/>
              <a:defRPr sz="1200" b="1">
                <a:solidFill>
                  <a:srgbClr val="FFFFFF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4pPr>
            <a:lvl5pPr lvl="4" algn="r">
              <a:buNone/>
              <a:defRPr sz="1200" b="1">
                <a:solidFill>
                  <a:srgbClr val="FFFFFF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5pPr>
            <a:lvl6pPr lvl="5" algn="r">
              <a:buNone/>
              <a:defRPr sz="1200" b="1">
                <a:solidFill>
                  <a:srgbClr val="FFFFFF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6pPr>
            <a:lvl7pPr lvl="6" algn="r">
              <a:buNone/>
              <a:defRPr sz="1200" b="1">
                <a:solidFill>
                  <a:srgbClr val="FFFFFF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7pPr>
            <a:lvl8pPr lvl="7" algn="r">
              <a:buNone/>
              <a:defRPr sz="1200" b="1">
                <a:solidFill>
                  <a:srgbClr val="FFFFFF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8pPr>
            <a:lvl9pPr lvl="8" algn="r">
              <a:buNone/>
              <a:defRPr sz="1200" b="1">
                <a:solidFill>
                  <a:srgbClr val="FFFFFF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2" r:id="rId2"/>
  </p:sldLayoutIdLst>
  <p:transition>
    <p:fade thruBlk="1"/>
  </p:transition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chart" Target="../charts/chart2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Google Shape;184;p11"/>
          <p:cNvSpPr txBox="1">
            <a:spLocks noGrp="1"/>
          </p:cNvSpPr>
          <p:nvPr>
            <p:ph type="ctrTitle"/>
          </p:nvPr>
        </p:nvSpPr>
        <p:spPr>
          <a:xfrm>
            <a:off x="525447" y="1592318"/>
            <a:ext cx="6193971" cy="2000204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algn="ctr"/>
            <a:r>
              <a:rPr lang="ru-RU" sz="3000" dirty="0"/>
              <a:t>Рекомендации по подготовке конкурсанта к федеральному этапу конкурса</a:t>
            </a:r>
            <a:br>
              <a:rPr lang="ru-RU" sz="3600" dirty="0">
                <a:solidFill>
                  <a:srgbClr val="002060"/>
                </a:solidFill>
              </a:rPr>
            </a:br>
            <a:endParaRPr sz="3400" dirty="0"/>
          </a:p>
        </p:txBody>
      </p:sp>
      <p:sp>
        <p:nvSpPr>
          <p:cNvPr id="2" name="TextBox 1"/>
          <p:cNvSpPr txBox="1"/>
          <p:nvPr/>
        </p:nvSpPr>
        <p:spPr>
          <a:xfrm>
            <a:off x="292872" y="4153421"/>
            <a:ext cx="8534402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>
                <a:solidFill>
                  <a:srgbClr val="002060"/>
                </a:solidFill>
                <a:latin typeface="Roboto Condensed" panose="020B0604020202020204" charset="0"/>
                <a:ea typeface="Roboto Condensed" panose="020B0604020202020204" charset="0"/>
                <a:cs typeface="Arial" panose="020B0604020202020204" pitchFamily="34" charset="0"/>
              </a:rPr>
              <a:t>Васягина Наталия Николаевна - </a:t>
            </a:r>
            <a:r>
              <a:rPr lang="ru-RU" sz="1600" i="1" dirty="0">
                <a:solidFill>
                  <a:srgbClr val="002060"/>
                </a:solidFill>
                <a:latin typeface="Roboto Condensed" panose="020B0604020202020204" charset="0"/>
                <a:ea typeface="Roboto Condensed" panose="020B0604020202020204" charset="0"/>
                <a:cs typeface="Arial" panose="020B0604020202020204" pitchFamily="34" charset="0"/>
              </a:rPr>
              <a:t>заведующий кафедрой психологии образования </a:t>
            </a:r>
          </a:p>
          <a:p>
            <a:r>
              <a:rPr lang="ru-RU" sz="1600" i="1" dirty="0">
                <a:solidFill>
                  <a:srgbClr val="002060"/>
                </a:solidFill>
                <a:latin typeface="Roboto Condensed" panose="020B0604020202020204" charset="0"/>
                <a:ea typeface="Roboto Condensed" panose="020B0604020202020204" charset="0"/>
                <a:cs typeface="Arial" panose="020B0604020202020204" pitchFamily="34" charset="0"/>
              </a:rPr>
              <a:t>ФГБОУ ВО "Уральский государственный педагогический университет", доктор психологических наук, профессор, член Экспертного Совета Федерации психологов образования России</a:t>
            </a:r>
            <a:endParaRPr lang="ru-RU" i="1" dirty="0"/>
          </a:p>
        </p:txBody>
      </p:sp>
      <p:sp>
        <p:nvSpPr>
          <p:cNvPr id="4" name="TextBox 3"/>
          <p:cNvSpPr txBox="1"/>
          <p:nvPr/>
        </p:nvSpPr>
        <p:spPr>
          <a:xfrm>
            <a:off x="421419" y="102269"/>
            <a:ext cx="787974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>
                <a:solidFill>
                  <a:srgbClr val="002060"/>
                </a:solidFill>
                <a:latin typeface="Roboto Condensed"/>
                <a:ea typeface="Roboto Condensed"/>
                <a:cs typeface="Roboto Condensed"/>
              </a:rPr>
              <a:t>Всероссийский конкурс профессионального мастерства «Педагог-психолог России – 2019»</a:t>
            </a:r>
          </a:p>
        </p:txBody>
      </p:sp>
      <p:pic>
        <p:nvPicPr>
          <p:cNvPr id="2050" name="Picture 2" descr="C:\Users\Андрей\Desktop\PP_logo.preview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90416" y="1598131"/>
            <a:ext cx="2146852" cy="20435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p12"/>
          <p:cNvSpPr txBox="1">
            <a:spLocks noGrp="1"/>
          </p:cNvSpPr>
          <p:nvPr>
            <p:ph type="title"/>
          </p:nvPr>
        </p:nvSpPr>
        <p:spPr>
          <a:xfrm>
            <a:off x="814274" y="392575"/>
            <a:ext cx="5695383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/>
            <a:r>
              <a:rPr lang="ru-RU" sz="2600" dirty="0"/>
              <a:t>Цели и задачи конкурса</a:t>
            </a:r>
            <a:endParaRPr sz="2600" dirty="0"/>
          </a:p>
        </p:txBody>
      </p:sp>
      <p:sp>
        <p:nvSpPr>
          <p:cNvPr id="192" name="Google Shape;192;p12"/>
          <p:cNvSpPr txBox="1">
            <a:spLocks noGrp="1"/>
          </p:cNvSpPr>
          <p:nvPr>
            <p:ph type="sldNum" idx="12"/>
          </p:nvPr>
        </p:nvSpPr>
        <p:spPr>
          <a:xfrm>
            <a:off x="7618000" y="4636500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dirty="0"/>
              <a:t>3</a:t>
            </a:r>
            <a:endParaRPr dirty="0"/>
          </a:p>
        </p:txBody>
      </p:sp>
      <p:sp>
        <p:nvSpPr>
          <p:cNvPr id="193" name="Google Shape;193;p12"/>
          <p:cNvSpPr txBox="1">
            <a:spLocks noGrp="1"/>
          </p:cNvSpPr>
          <p:nvPr>
            <p:ph type="body" idx="1"/>
          </p:nvPr>
        </p:nvSpPr>
        <p:spPr>
          <a:xfrm>
            <a:off x="2456953" y="1278044"/>
            <a:ext cx="6304501" cy="1783207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ru-RU" sz="1500" b="1" dirty="0">
                <a:cs typeface="Arial"/>
              </a:rPr>
              <a:t>Конкурс направлен на рост профессионального мастерства педагогов-психологов, обмен профессиональным опытом, повышение эффективности и качества психолого-педагогического сопровождения при реализации федеральных государственных образовательных стандартов общего образования, а также презентацию лучших региональных практик применения Профессионального стандарта педагога-психолога</a:t>
            </a:r>
            <a:endParaRPr dirty="0"/>
          </a:p>
        </p:txBody>
      </p:sp>
      <p:graphicFrame>
        <p:nvGraphicFramePr>
          <p:cNvPr id="22" name="Диаграмма 2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46472240"/>
              </p:ext>
            </p:extLst>
          </p:nvPr>
        </p:nvGraphicFramePr>
        <p:xfrm>
          <a:off x="124177" y="1464600"/>
          <a:ext cx="2111895" cy="190523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6" name="Google Shape;193;p12"/>
          <p:cNvSpPr txBox="1">
            <a:spLocks noGrp="1"/>
          </p:cNvSpPr>
          <p:nvPr>
            <p:ph type="body" idx="1"/>
          </p:nvPr>
        </p:nvSpPr>
        <p:spPr>
          <a:xfrm>
            <a:off x="2974922" y="3156668"/>
            <a:ext cx="5731756" cy="1835189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buClr>
                <a:schemeClr val="dk1"/>
              </a:buClr>
              <a:buSzPts val="1100"/>
              <a:buNone/>
            </a:pPr>
            <a:r>
              <a:rPr lang="ru-RU" sz="1500" b="1" dirty="0">
                <a:solidFill>
                  <a:srgbClr val="FF9800"/>
                </a:solidFill>
                <a:sym typeface="Arial"/>
              </a:rPr>
              <a:t>Информация о конкурсе </a:t>
            </a:r>
            <a:r>
              <a:rPr lang="ru-RU" sz="1500" b="1" dirty="0">
                <a:cs typeface="Arial"/>
                <a:sym typeface="Arial"/>
              </a:rPr>
              <a:t>размещена на официальных сайтах </a:t>
            </a:r>
          </a:p>
          <a:p>
            <a:pPr marL="0" lvl="0" indent="0">
              <a:spcBef>
                <a:spcPts val="0"/>
              </a:spcBef>
              <a:buClr>
                <a:schemeClr val="dk1"/>
              </a:buClr>
              <a:buSzPts val="1100"/>
              <a:buNone/>
            </a:pPr>
            <a:endParaRPr lang="ru-RU" sz="600" b="1" dirty="0">
              <a:cs typeface="Arial"/>
              <a:sym typeface="Arial"/>
            </a:endParaRPr>
          </a:p>
          <a:p>
            <a:pPr marL="0" lvl="0" indent="0">
              <a:spcBef>
                <a:spcPts val="0"/>
              </a:spcBef>
              <a:buClr>
                <a:schemeClr val="dk1"/>
              </a:buClr>
              <a:buSzPts val="1100"/>
              <a:buNone/>
            </a:pPr>
            <a:r>
              <a:rPr lang="ru-RU" sz="1500" b="1" i="1" dirty="0">
                <a:cs typeface="Arial"/>
                <a:sym typeface="Arial"/>
              </a:rPr>
              <a:t>федерального государственного бюджетного научного учреждения </a:t>
            </a:r>
            <a:r>
              <a:rPr lang="ru-RU" sz="1500" b="1" dirty="0">
                <a:cs typeface="Arial"/>
                <a:sym typeface="Arial"/>
              </a:rPr>
              <a:t>«Центр защиты прав и интересов детей»;</a:t>
            </a:r>
          </a:p>
          <a:p>
            <a:pPr marL="0" lvl="0" indent="0">
              <a:spcBef>
                <a:spcPts val="0"/>
              </a:spcBef>
              <a:buClr>
                <a:schemeClr val="dk1"/>
              </a:buClr>
              <a:buSzPts val="1100"/>
              <a:buNone/>
            </a:pPr>
            <a:endParaRPr lang="ru-RU" sz="600" b="1" dirty="0">
              <a:cs typeface="Arial"/>
              <a:sym typeface="Arial"/>
            </a:endParaRPr>
          </a:p>
          <a:p>
            <a:pPr marL="0" lvl="0" indent="0">
              <a:spcBef>
                <a:spcPts val="0"/>
              </a:spcBef>
              <a:buClr>
                <a:schemeClr val="dk1"/>
              </a:buClr>
              <a:buSzPts val="1100"/>
              <a:buNone/>
            </a:pPr>
            <a:r>
              <a:rPr lang="ru-RU" sz="1500" b="1" i="1" dirty="0">
                <a:cs typeface="Arial"/>
                <a:sym typeface="Arial"/>
              </a:rPr>
              <a:t>Общероссийской общественной организации </a:t>
            </a:r>
          </a:p>
          <a:p>
            <a:pPr marL="0" lvl="0" indent="0">
              <a:spcBef>
                <a:spcPts val="0"/>
              </a:spcBef>
              <a:buClr>
                <a:schemeClr val="dk1"/>
              </a:buClr>
              <a:buSzPts val="1100"/>
              <a:buNone/>
            </a:pPr>
            <a:r>
              <a:rPr lang="ru-RU" sz="1500" b="1" dirty="0">
                <a:cs typeface="Arial"/>
                <a:sym typeface="Arial"/>
              </a:rPr>
              <a:t>«Федерация психологов образования России» www.rospsy.ru</a:t>
            </a:r>
          </a:p>
          <a:p>
            <a:pPr marL="0" lvl="0" indent="0">
              <a:buClr>
                <a:schemeClr val="dk1"/>
              </a:buClr>
              <a:buSzPts val="1100"/>
              <a:buNone/>
            </a:pPr>
            <a:r>
              <a:rPr lang="ru-RU" sz="1500" b="1" dirty="0">
                <a:solidFill>
                  <a:srgbClr val="FF9800"/>
                </a:solidFill>
                <a:sym typeface="Arial"/>
              </a:rPr>
              <a:t>Сайт конкурса http://педагогпсихолог.рф.</a:t>
            </a:r>
          </a:p>
          <a:p>
            <a:pPr marL="0" lvl="0" indent="0">
              <a:buClr>
                <a:schemeClr val="dk1"/>
              </a:buClr>
              <a:buSzPts val="1100"/>
              <a:buNone/>
            </a:pPr>
            <a:endParaRPr lang="ru-RU" sz="1400" dirty="0">
              <a:solidFill>
                <a:srgbClr val="002060"/>
              </a:solidFill>
            </a:endParaRPr>
          </a:p>
          <a:p>
            <a:pPr marL="285750" lvl="0" indent="-285750">
              <a:buClr>
                <a:schemeClr val="dk1"/>
              </a:buClr>
              <a:buSzPts val="1100"/>
              <a:buFontTx/>
              <a:buChar char="-"/>
            </a:pPr>
            <a:endParaRPr lang="ru-RU" sz="1400" dirty="0">
              <a:solidFill>
                <a:srgbClr val="002060"/>
              </a:solidFill>
            </a:endParaRPr>
          </a:p>
          <a:p>
            <a:pPr marL="285750" lvl="0" indent="-285750">
              <a:buClr>
                <a:schemeClr val="dk1"/>
              </a:buClr>
              <a:buSzPts val="1100"/>
              <a:buFontTx/>
              <a:buChar char="-"/>
            </a:pPr>
            <a:endParaRPr sz="1400" dirty="0">
              <a:solidFill>
                <a:srgbClr val="002060"/>
              </a:solidFill>
            </a:endParaRPr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600" dirty="0"/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200" dirty="0"/>
          </a:p>
          <a:p>
            <a:pPr marL="0" lvl="0" indent="0" algn="l" rtl="0">
              <a:spcBef>
                <a:spcPts val="600"/>
              </a:spcBef>
              <a:spcAft>
                <a:spcPts val="1000"/>
              </a:spcAft>
              <a:buNone/>
            </a:pPr>
            <a:endParaRPr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337" y="515716"/>
            <a:ext cx="594357" cy="5716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25" name="Диаграмма 2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47859800"/>
              </p:ext>
            </p:extLst>
          </p:nvPr>
        </p:nvGraphicFramePr>
        <p:xfrm>
          <a:off x="405516" y="3832529"/>
          <a:ext cx="1887540" cy="11209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5516" y="4722542"/>
            <a:ext cx="365757" cy="1961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8" name="Picture 6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72209" y="4696483"/>
            <a:ext cx="350838" cy="222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p12"/>
          <p:cNvSpPr txBox="1">
            <a:spLocks noGrp="1"/>
          </p:cNvSpPr>
          <p:nvPr>
            <p:ph type="title"/>
          </p:nvPr>
        </p:nvSpPr>
        <p:spPr>
          <a:xfrm>
            <a:off x="814275" y="392575"/>
            <a:ext cx="5258400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/>
            <a:r>
              <a:rPr lang="ru-RU" sz="2600" dirty="0"/>
              <a:t>Этапы конкурса</a:t>
            </a:r>
            <a:endParaRPr sz="2600" dirty="0"/>
          </a:p>
        </p:txBody>
      </p:sp>
      <p:sp>
        <p:nvSpPr>
          <p:cNvPr id="192" name="Google Shape;192;p12"/>
          <p:cNvSpPr txBox="1">
            <a:spLocks noGrp="1"/>
          </p:cNvSpPr>
          <p:nvPr>
            <p:ph type="sldNum" idx="12"/>
          </p:nvPr>
        </p:nvSpPr>
        <p:spPr>
          <a:xfrm>
            <a:off x="7618000" y="4636500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3</a:t>
            </a:fld>
            <a:endParaRPr/>
          </a:p>
        </p:txBody>
      </p:sp>
      <p:sp>
        <p:nvSpPr>
          <p:cNvPr id="5" name="Прямоугольник 4"/>
          <p:cNvSpPr/>
          <p:nvPr/>
        </p:nvSpPr>
        <p:spPr>
          <a:xfrm>
            <a:off x="176916" y="1421365"/>
            <a:ext cx="8625178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6200" lvl="0">
              <a:buClr>
                <a:srgbClr val="C7D3E6"/>
              </a:buClr>
              <a:buSzPts val="2400"/>
            </a:pPr>
            <a:r>
              <a:rPr lang="ru-RU" sz="2000" b="1" dirty="0">
                <a:solidFill>
                  <a:srgbClr val="FF9800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rPr>
              <a:t>Конкурс проводится в два этапа: региональный и федеральный</a:t>
            </a:r>
          </a:p>
          <a:p>
            <a:pPr marL="76200" lvl="0">
              <a:buClr>
                <a:srgbClr val="C7D3E6"/>
              </a:buClr>
              <a:buSzPts val="2400"/>
            </a:pPr>
            <a:endParaRPr lang="ru-RU" sz="600" b="1" dirty="0">
              <a:solidFill>
                <a:srgbClr val="263248"/>
              </a:solidFill>
              <a:latin typeface="Roboto Condensed Light"/>
              <a:ea typeface="Roboto Condensed Light"/>
              <a:sym typeface="Roboto Condensed Light"/>
            </a:endParaRPr>
          </a:p>
          <a:p>
            <a:pPr marL="76200" lvl="0">
              <a:buClr>
                <a:srgbClr val="C7D3E6"/>
              </a:buClr>
              <a:buSzPts val="2400"/>
            </a:pPr>
            <a:r>
              <a:rPr lang="ru-RU" sz="2000" b="1" dirty="0">
                <a:solidFill>
                  <a:srgbClr val="FF9800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rPr>
              <a:t>I этап – региональный. </a:t>
            </a:r>
            <a:r>
              <a:rPr lang="ru-RU" sz="2000" b="1" dirty="0">
                <a:solidFill>
                  <a:srgbClr val="263248"/>
                </a:solidFill>
                <a:latin typeface="Roboto Condensed Light"/>
                <a:ea typeface="Roboto Condensed Light"/>
                <a:sym typeface="Roboto Condensed Light"/>
              </a:rPr>
              <a:t>Проводится организационными комитетами региональных конкурсов профессионального мастерства «Педагог- психолог – 2019». </a:t>
            </a:r>
            <a:r>
              <a:rPr lang="ru-RU" sz="2000" i="1" dirty="0">
                <a:solidFill>
                  <a:srgbClr val="263248"/>
                </a:solidFill>
                <a:latin typeface="Roboto Condensed Light"/>
                <a:ea typeface="Roboto Condensed Light"/>
                <a:sym typeface="Roboto Condensed Light"/>
              </a:rPr>
              <a:t>Срок проведения: до 16 сентября 2019 года.</a:t>
            </a:r>
          </a:p>
          <a:p>
            <a:pPr marL="76200" lvl="0">
              <a:buClr>
                <a:srgbClr val="C7D3E6"/>
              </a:buClr>
              <a:buSzPts val="2400"/>
            </a:pPr>
            <a:endParaRPr lang="ru-RU" sz="600" b="1" dirty="0">
              <a:solidFill>
                <a:srgbClr val="263248"/>
              </a:solidFill>
              <a:latin typeface="Roboto Condensed Light"/>
              <a:ea typeface="Roboto Condensed Light"/>
              <a:sym typeface="Roboto Condensed Light"/>
            </a:endParaRPr>
          </a:p>
          <a:p>
            <a:pPr marL="76200" lvl="0">
              <a:buClr>
                <a:srgbClr val="C7D3E6"/>
              </a:buClr>
              <a:buSzPts val="2400"/>
            </a:pPr>
            <a:r>
              <a:rPr lang="ru-RU" sz="2000" b="1" dirty="0">
                <a:solidFill>
                  <a:srgbClr val="FF9800"/>
                </a:solidFill>
                <a:latin typeface="Roboto Condensed Light"/>
                <a:ea typeface="Roboto Condensed Light"/>
                <a:cs typeface="Roboto Condensed Light"/>
              </a:rPr>
              <a:t>II этап – федеральный. </a:t>
            </a:r>
            <a:r>
              <a:rPr lang="ru-RU" sz="2000" b="1" dirty="0">
                <a:solidFill>
                  <a:srgbClr val="263248"/>
                </a:solidFill>
                <a:latin typeface="Roboto Condensed Light"/>
                <a:ea typeface="Roboto Condensed Light"/>
              </a:rPr>
              <a:t>Включает два тура: </a:t>
            </a:r>
            <a:r>
              <a:rPr lang="ru-RU" sz="2000" b="1" i="1" u="sng" dirty="0">
                <a:solidFill>
                  <a:srgbClr val="263248"/>
                </a:solidFill>
                <a:latin typeface="Roboto Condensed Light"/>
                <a:ea typeface="Roboto Condensed Light"/>
              </a:rPr>
              <a:t>экспертный и финальный</a:t>
            </a:r>
            <a:r>
              <a:rPr lang="ru-RU" sz="2000" b="1" dirty="0">
                <a:solidFill>
                  <a:srgbClr val="263248"/>
                </a:solidFill>
                <a:latin typeface="Roboto Condensed Light"/>
                <a:ea typeface="Roboto Condensed Light"/>
              </a:rPr>
              <a:t>. </a:t>
            </a:r>
            <a:endParaRPr lang="ru-RU" sz="2000" b="1" dirty="0">
              <a:solidFill>
                <a:srgbClr val="263248"/>
              </a:solidFill>
              <a:latin typeface="Roboto Condensed Light"/>
              <a:ea typeface="Roboto Condensed Light"/>
              <a:sym typeface="Roboto Condensed Light"/>
            </a:endParaRPr>
          </a:p>
          <a:p>
            <a:r>
              <a:rPr lang="ru-RU" sz="2000" b="1" u="sng" dirty="0">
                <a:solidFill>
                  <a:srgbClr val="263248"/>
                </a:solidFill>
                <a:latin typeface="Roboto Condensed Light"/>
                <a:ea typeface="Roboto Condensed Light"/>
              </a:rPr>
              <a:t>Экспертный тур </a:t>
            </a:r>
            <a:r>
              <a:rPr lang="ru-RU" sz="2000" b="1" dirty="0">
                <a:solidFill>
                  <a:srgbClr val="263248"/>
                </a:solidFill>
                <a:latin typeface="Roboto Condensed Light"/>
                <a:ea typeface="Roboto Condensed Light"/>
              </a:rPr>
              <a:t>состоит из четырех конкурных испытаний: </a:t>
            </a:r>
          </a:p>
          <a:p>
            <a:r>
              <a:rPr lang="ru-RU" sz="1900" i="1" u="sng" dirty="0">
                <a:solidFill>
                  <a:srgbClr val="263248"/>
                </a:solidFill>
                <a:latin typeface="Roboto Condensed Light"/>
                <a:ea typeface="Roboto Condensed Light"/>
              </a:rPr>
              <a:t>двух заочных </a:t>
            </a:r>
            <a:r>
              <a:rPr lang="ru-RU" sz="1900" b="1" dirty="0">
                <a:solidFill>
                  <a:srgbClr val="263248"/>
                </a:solidFill>
                <a:latin typeface="Roboto Condensed Light"/>
                <a:ea typeface="Roboto Condensed Light"/>
              </a:rPr>
              <a:t>( «Характеристика профессиональной деятельности Конкурсанта», «Визитная карточка» ) и  </a:t>
            </a:r>
            <a:r>
              <a:rPr lang="ru-RU" sz="1900" i="1" u="sng" dirty="0">
                <a:solidFill>
                  <a:srgbClr val="263248"/>
                </a:solidFill>
                <a:latin typeface="Roboto Condensed Light"/>
                <a:ea typeface="Roboto Condensed Light"/>
              </a:rPr>
              <a:t>двух очных </a:t>
            </a:r>
            <a:r>
              <a:rPr lang="ru-RU" sz="1900" b="1" dirty="0">
                <a:solidFill>
                  <a:srgbClr val="263248"/>
                </a:solidFill>
                <a:latin typeface="Roboto Condensed Light"/>
                <a:ea typeface="Roboto Condensed Light"/>
              </a:rPr>
              <a:t>(«Профессиональный </a:t>
            </a:r>
            <a:r>
              <a:rPr lang="ru-RU" sz="1900" b="1" dirty="0" err="1">
                <a:solidFill>
                  <a:srgbClr val="263248"/>
                </a:solidFill>
                <a:latin typeface="Roboto Condensed Light"/>
                <a:ea typeface="Roboto Condensed Light"/>
              </a:rPr>
              <a:t>квест</a:t>
            </a:r>
            <a:r>
              <a:rPr lang="ru-RU" sz="1900" b="1" dirty="0">
                <a:solidFill>
                  <a:srgbClr val="263248"/>
                </a:solidFill>
                <a:latin typeface="Roboto Condensed Light"/>
                <a:ea typeface="Roboto Condensed Light"/>
              </a:rPr>
              <a:t>» и «Мастер-класс»). </a:t>
            </a:r>
            <a:endParaRPr lang="ru-RU" sz="1900" b="1" dirty="0">
              <a:solidFill>
                <a:srgbClr val="263248"/>
              </a:solidFill>
              <a:latin typeface="Roboto Condensed Light"/>
              <a:ea typeface="Roboto Condensed Light"/>
              <a:sym typeface="Roboto Condensed Light"/>
            </a:endParaRPr>
          </a:p>
          <a:p>
            <a:pPr marL="76200" lvl="0">
              <a:buClr>
                <a:srgbClr val="C7D3E6"/>
              </a:buClr>
              <a:buSzPts val="2400"/>
            </a:pPr>
            <a:endParaRPr lang="ru-RU" sz="600" b="1" u="sng" dirty="0">
              <a:solidFill>
                <a:srgbClr val="263248"/>
              </a:solidFill>
              <a:latin typeface="Roboto Condensed Light"/>
              <a:ea typeface="Roboto Condensed Light"/>
              <a:sym typeface="Roboto Condensed Light"/>
            </a:endParaRPr>
          </a:p>
          <a:p>
            <a:pPr marL="76200" lvl="0">
              <a:buClr>
                <a:srgbClr val="C7D3E6"/>
              </a:buClr>
              <a:buSzPts val="2400"/>
            </a:pPr>
            <a:r>
              <a:rPr lang="ru-RU" sz="2000" b="1" u="sng" dirty="0">
                <a:solidFill>
                  <a:srgbClr val="263248"/>
                </a:solidFill>
                <a:latin typeface="Roboto Condensed Light"/>
                <a:ea typeface="Roboto Condensed Light"/>
                <a:sym typeface="Roboto Condensed Light"/>
              </a:rPr>
              <a:t>Финальный тур</a:t>
            </a:r>
            <a:r>
              <a:rPr lang="ru-RU" sz="2400" b="1" dirty="0">
                <a:solidFill>
                  <a:srgbClr val="263248"/>
                </a:solidFill>
                <a:latin typeface="Roboto Condensed Light"/>
                <a:ea typeface="Roboto Condensed Light"/>
                <a:sym typeface="Roboto Condensed Light"/>
              </a:rPr>
              <a:t> </a:t>
            </a:r>
            <a:r>
              <a:rPr lang="ru-RU" sz="2000" b="1" dirty="0">
                <a:solidFill>
                  <a:srgbClr val="263248"/>
                </a:solidFill>
                <a:latin typeface="Roboto Condensed Light"/>
                <a:ea typeface="Roboto Condensed Light"/>
                <a:sym typeface="Roboto Condensed Light"/>
              </a:rPr>
              <a:t>включает конкурсное испытание – «Профессиональные кейсы».</a:t>
            </a:r>
          </a:p>
        </p:txBody>
      </p:sp>
      <p:pic>
        <p:nvPicPr>
          <p:cNvPr id="2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915" y="515717"/>
            <a:ext cx="546653" cy="5257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199812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p12"/>
          <p:cNvSpPr txBox="1">
            <a:spLocks noGrp="1"/>
          </p:cNvSpPr>
          <p:nvPr>
            <p:ph type="title"/>
          </p:nvPr>
        </p:nvSpPr>
        <p:spPr>
          <a:xfrm>
            <a:off x="921729" y="385665"/>
            <a:ext cx="5415461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/>
            <a:r>
              <a:rPr lang="ru-RU" sz="2200" dirty="0"/>
              <a:t>У</a:t>
            </a:r>
            <a:r>
              <a:rPr lang="ru-RU" sz="2400" dirty="0"/>
              <a:t>словия эффективной подготовки конкурсантов</a:t>
            </a:r>
            <a:endParaRPr sz="2200" dirty="0"/>
          </a:p>
        </p:txBody>
      </p:sp>
      <p:sp>
        <p:nvSpPr>
          <p:cNvPr id="192" name="Google Shape;192;p12"/>
          <p:cNvSpPr txBox="1">
            <a:spLocks noGrp="1"/>
          </p:cNvSpPr>
          <p:nvPr>
            <p:ph type="sldNum" idx="12"/>
          </p:nvPr>
        </p:nvSpPr>
        <p:spPr>
          <a:xfrm>
            <a:off x="7618000" y="4636500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4</a:t>
            </a:fld>
            <a:endParaRPr/>
          </a:p>
        </p:txBody>
      </p:sp>
      <p:sp>
        <p:nvSpPr>
          <p:cNvPr id="5" name="Прямоугольник 4"/>
          <p:cNvSpPr/>
          <p:nvPr/>
        </p:nvSpPr>
        <p:spPr>
          <a:xfrm>
            <a:off x="180575" y="1422327"/>
            <a:ext cx="8031128" cy="37548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381000">
              <a:buClr>
                <a:srgbClr val="C7D3E6"/>
              </a:buClr>
              <a:buSzPts val="2400"/>
              <a:buFont typeface="Roboto Condensed Light"/>
              <a:buChar char="▰"/>
            </a:pPr>
            <a:r>
              <a:rPr lang="ru-RU" sz="1800" b="1" dirty="0">
                <a:solidFill>
                  <a:srgbClr val="263248"/>
                </a:solidFill>
                <a:latin typeface="Roboto Condensed Light"/>
                <a:ea typeface="Roboto Condensed Light"/>
              </a:rPr>
              <a:t>Участие конкурсанта в городских и региональных конкурсах профессионального мастерства;</a:t>
            </a:r>
          </a:p>
          <a:p>
            <a:pPr marL="457200" indent="-381000">
              <a:buClr>
                <a:srgbClr val="C7D3E6"/>
              </a:buClr>
              <a:buSzPts val="2400"/>
              <a:buFont typeface="Roboto Condensed Light"/>
              <a:buChar char="▰"/>
            </a:pPr>
            <a:endParaRPr lang="ru-RU" sz="1800" b="1" dirty="0">
              <a:solidFill>
                <a:srgbClr val="263248"/>
              </a:solidFill>
              <a:latin typeface="Roboto Condensed Light"/>
              <a:ea typeface="Roboto Condensed Light"/>
            </a:endParaRPr>
          </a:p>
          <a:p>
            <a:pPr marL="457200" indent="-381000">
              <a:buClr>
                <a:srgbClr val="C7D3E6"/>
              </a:buClr>
              <a:buSzPts val="2400"/>
              <a:buFont typeface="Roboto Condensed Light"/>
              <a:buChar char="▰"/>
            </a:pPr>
            <a:r>
              <a:rPr lang="ru-RU" sz="1800" b="1" dirty="0">
                <a:solidFill>
                  <a:srgbClr val="263248"/>
                </a:solidFill>
                <a:latin typeface="Roboto Condensed Light"/>
                <a:ea typeface="Roboto Condensed Light"/>
              </a:rPr>
              <a:t>Участие конкурсанта в инновационной деятельности</a:t>
            </a:r>
            <a:r>
              <a:rPr lang="ru-RU" sz="1800" b="1" dirty="0">
                <a:solidFill>
                  <a:srgbClr val="263248"/>
                </a:solidFill>
                <a:latin typeface="Roboto Condensed Light"/>
                <a:ea typeface="Roboto Condensed Light"/>
                <a:sym typeface="Roboto Condensed Light"/>
              </a:rPr>
              <a:t>;</a:t>
            </a:r>
          </a:p>
          <a:p>
            <a:pPr marL="457200" indent="-381000">
              <a:buClr>
                <a:srgbClr val="C7D3E6"/>
              </a:buClr>
              <a:buSzPts val="2400"/>
              <a:buFont typeface="Roboto Condensed Light"/>
              <a:buChar char="▰"/>
            </a:pPr>
            <a:endParaRPr lang="ru-RU" sz="1800" b="1" dirty="0">
              <a:solidFill>
                <a:srgbClr val="263248"/>
              </a:solidFill>
              <a:latin typeface="Roboto Condensed Light"/>
              <a:ea typeface="Roboto Condensed Light"/>
              <a:sym typeface="Roboto Condensed Light"/>
            </a:endParaRPr>
          </a:p>
          <a:p>
            <a:pPr marL="457200" indent="-381000">
              <a:buClr>
                <a:srgbClr val="C7D3E6"/>
              </a:buClr>
              <a:buSzPts val="2400"/>
              <a:buFont typeface="Roboto Condensed Light"/>
              <a:buChar char="▰"/>
            </a:pPr>
            <a:r>
              <a:rPr lang="ru-RU" sz="1800" b="1" dirty="0">
                <a:solidFill>
                  <a:srgbClr val="263248"/>
                </a:solidFill>
                <a:latin typeface="Roboto Condensed Light"/>
                <a:ea typeface="Roboto Condensed Light"/>
                <a:sym typeface="Roboto Condensed Light"/>
              </a:rPr>
              <a:t>Практика публичных выступлений в рамках обучающих и  научно-практических мероприятий;</a:t>
            </a:r>
          </a:p>
          <a:p>
            <a:pPr marL="457200" indent="-381000">
              <a:buClr>
                <a:srgbClr val="C7D3E6"/>
              </a:buClr>
              <a:buSzPts val="2400"/>
              <a:buFont typeface="Roboto Condensed Light"/>
              <a:buChar char="▰"/>
            </a:pPr>
            <a:endParaRPr lang="ru-RU" sz="1800" b="1" dirty="0">
              <a:solidFill>
                <a:srgbClr val="263248"/>
              </a:solidFill>
              <a:latin typeface="Roboto Condensed Light"/>
              <a:ea typeface="Roboto Condensed Light"/>
              <a:sym typeface="Roboto Condensed Light"/>
            </a:endParaRPr>
          </a:p>
          <a:p>
            <a:pPr marL="457200" indent="-381000">
              <a:buClr>
                <a:srgbClr val="C7D3E6"/>
              </a:buClr>
              <a:buSzPts val="2400"/>
              <a:buFont typeface="Roboto Condensed Light"/>
              <a:buChar char="▰"/>
            </a:pPr>
            <a:r>
              <a:rPr lang="ru-RU" sz="1800" b="1" dirty="0">
                <a:solidFill>
                  <a:srgbClr val="263248"/>
                </a:solidFill>
                <a:latin typeface="Roboto Condensed Light"/>
                <a:ea typeface="Roboto Condensed Light"/>
                <a:sym typeface="Roboto Condensed Light"/>
              </a:rPr>
              <a:t>Объективная оценка и учет возможностей конкурсанта;</a:t>
            </a:r>
          </a:p>
          <a:p>
            <a:pPr marL="457200" indent="-381000">
              <a:buClr>
                <a:srgbClr val="C7D3E6"/>
              </a:buClr>
              <a:buSzPts val="2400"/>
              <a:buFont typeface="Roboto Condensed Light"/>
              <a:buChar char="▰"/>
            </a:pPr>
            <a:endParaRPr lang="ru-RU" sz="1800" b="1" dirty="0">
              <a:solidFill>
                <a:srgbClr val="263248"/>
              </a:solidFill>
              <a:latin typeface="Roboto Condensed Light"/>
              <a:ea typeface="Roboto Condensed Light"/>
              <a:sym typeface="Roboto Condensed Light"/>
            </a:endParaRPr>
          </a:p>
          <a:p>
            <a:pPr marL="457200" indent="-381000">
              <a:buClr>
                <a:srgbClr val="C7D3E6"/>
              </a:buClr>
              <a:buSzPts val="2400"/>
              <a:buFont typeface="Roboto Condensed Light"/>
              <a:buChar char="▰"/>
            </a:pPr>
            <a:r>
              <a:rPr lang="ru-RU" sz="2000" b="1" dirty="0">
                <a:solidFill>
                  <a:srgbClr val="FF9800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rPr>
              <a:t>Открытость конкурсанта новому опыту, желание совершенствоваться в профессии, повышать свою компетентность </a:t>
            </a:r>
          </a:p>
          <a:p>
            <a:pPr marL="457200" indent="-381000">
              <a:buClr>
                <a:srgbClr val="C7D3E6"/>
              </a:buClr>
              <a:buSzPts val="2400"/>
              <a:buFont typeface="Roboto Condensed Light"/>
              <a:buChar char="▰"/>
            </a:pPr>
            <a:endParaRPr lang="ru-RU" sz="1800" b="1" dirty="0">
              <a:solidFill>
                <a:srgbClr val="263248"/>
              </a:solidFill>
              <a:latin typeface="Roboto Condensed Light"/>
              <a:ea typeface="Roboto Condensed Light"/>
              <a:sym typeface="Roboto Condensed Light"/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6977" y="512398"/>
            <a:ext cx="572494" cy="5506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74812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p12"/>
          <p:cNvSpPr txBox="1">
            <a:spLocks noGrp="1"/>
          </p:cNvSpPr>
          <p:nvPr>
            <p:ph type="title"/>
          </p:nvPr>
        </p:nvSpPr>
        <p:spPr>
          <a:xfrm>
            <a:off x="921729" y="385665"/>
            <a:ext cx="5415461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/>
            <a:r>
              <a:rPr lang="ru-RU" sz="2200" dirty="0"/>
              <a:t>А</a:t>
            </a:r>
            <a:r>
              <a:rPr lang="ru-RU" sz="2400" dirty="0"/>
              <a:t>лгоритм подготовки конкурсанта </a:t>
            </a:r>
            <a:endParaRPr sz="2200" dirty="0"/>
          </a:p>
        </p:txBody>
      </p:sp>
      <p:sp>
        <p:nvSpPr>
          <p:cNvPr id="192" name="Google Shape;192;p12"/>
          <p:cNvSpPr txBox="1">
            <a:spLocks noGrp="1"/>
          </p:cNvSpPr>
          <p:nvPr>
            <p:ph type="sldNum" idx="12"/>
          </p:nvPr>
        </p:nvSpPr>
        <p:spPr>
          <a:xfrm>
            <a:off x="7618000" y="4636500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5</a:t>
            </a:fld>
            <a:endParaRPr/>
          </a:p>
        </p:txBody>
      </p:sp>
      <p:sp>
        <p:nvSpPr>
          <p:cNvPr id="5" name="Прямоугольник 4"/>
          <p:cNvSpPr/>
          <p:nvPr/>
        </p:nvSpPr>
        <p:spPr>
          <a:xfrm>
            <a:off x="31805" y="1207641"/>
            <a:ext cx="9167854" cy="40164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381000">
              <a:buClr>
                <a:srgbClr val="C7D3E6"/>
              </a:buClr>
              <a:buSzPts val="2400"/>
              <a:buFont typeface="Roboto Condensed Light"/>
              <a:buChar char="▰"/>
            </a:pPr>
            <a:r>
              <a:rPr lang="ru-RU" sz="1700" b="1" dirty="0">
                <a:solidFill>
                  <a:srgbClr val="263248"/>
                </a:solidFill>
                <a:latin typeface="Roboto Condensed Light"/>
                <a:ea typeface="Roboto Condensed Light"/>
              </a:rPr>
              <a:t>Изучить положение о конкурсе;</a:t>
            </a:r>
          </a:p>
          <a:p>
            <a:pPr marL="457200" indent="-381000">
              <a:buClr>
                <a:srgbClr val="C7D3E6"/>
              </a:buClr>
              <a:buSzPts val="2400"/>
              <a:buFont typeface="Roboto Condensed Light"/>
              <a:buChar char="▰"/>
            </a:pPr>
            <a:r>
              <a:rPr lang="ru-RU" sz="1700" b="1" dirty="0">
                <a:solidFill>
                  <a:srgbClr val="263248"/>
                </a:solidFill>
                <a:latin typeface="Roboto Condensed Light"/>
                <a:ea typeface="Roboto Condensed Light"/>
              </a:rPr>
              <a:t>Провести системный анализ опыта участников предыдущих лет, изучить тенденции в практике подготовки и подачи конкурсных материалов;</a:t>
            </a:r>
          </a:p>
          <a:p>
            <a:pPr marL="457200" indent="-381000">
              <a:buClr>
                <a:srgbClr val="C7D3E6"/>
              </a:buClr>
              <a:buSzPts val="2400"/>
              <a:buFont typeface="Roboto Condensed Light"/>
              <a:buChar char="▰"/>
            </a:pPr>
            <a:r>
              <a:rPr lang="ru-RU" sz="1700" b="1" dirty="0">
                <a:solidFill>
                  <a:srgbClr val="263248"/>
                </a:solidFill>
                <a:latin typeface="Roboto Condensed Light"/>
                <a:ea typeface="Roboto Condensed Light"/>
              </a:rPr>
              <a:t>Проанализировать опыт конкурсанта, выявить наиболее активные направления в его деятельности;</a:t>
            </a:r>
          </a:p>
          <a:p>
            <a:pPr marL="457200" indent="-381000">
              <a:buClr>
                <a:srgbClr val="C7D3E6"/>
              </a:buClr>
              <a:buSzPts val="2400"/>
              <a:buFont typeface="Roboto Condensed Light"/>
              <a:buChar char="▰"/>
            </a:pPr>
            <a:r>
              <a:rPr lang="ru-RU" sz="1700" b="1" dirty="0">
                <a:solidFill>
                  <a:srgbClr val="263248"/>
                </a:solidFill>
                <a:latin typeface="Roboto Condensed Light"/>
                <a:ea typeface="Roboto Condensed Light"/>
              </a:rPr>
              <a:t>Выбрать перспективные направления по профилю работы, отражающие современные подходы и тенденции в системе психолого-педагогического сопровождения образования;</a:t>
            </a:r>
          </a:p>
          <a:p>
            <a:pPr marL="457200" indent="-381000">
              <a:buClr>
                <a:srgbClr val="C7D3E6"/>
              </a:buClr>
              <a:buSzPts val="2400"/>
              <a:buFont typeface="Roboto Condensed Light"/>
              <a:buChar char="▰"/>
            </a:pPr>
            <a:r>
              <a:rPr lang="ru-RU" sz="1700" b="1" dirty="0">
                <a:solidFill>
                  <a:srgbClr val="263248"/>
                </a:solidFill>
                <a:latin typeface="Roboto Condensed Light"/>
                <a:ea typeface="Roboto Condensed Light"/>
              </a:rPr>
              <a:t>Оказать методическую поддержку конкурсанту по вопросам нормативно-правового обеспечения деятельности, теоретическим основам профессиональной деятельности, по работе с документами;</a:t>
            </a:r>
          </a:p>
          <a:p>
            <a:pPr marL="457200" indent="-381000">
              <a:buClr>
                <a:srgbClr val="C7D3E6"/>
              </a:buClr>
              <a:buSzPts val="2400"/>
              <a:buFont typeface="Roboto Condensed Light"/>
              <a:buChar char="▰"/>
            </a:pPr>
            <a:r>
              <a:rPr lang="ru-RU" sz="1700" b="1" dirty="0">
                <a:solidFill>
                  <a:srgbClr val="263248"/>
                </a:solidFill>
                <a:latin typeface="Roboto Condensed Light"/>
                <a:ea typeface="Roboto Condensed Light"/>
              </a:rPr>
              <a:t>Привлекать конкурсанта в участию в городских и региональных мероприятиях в качестве спикера;</a:t>
            </a:r>
          </a:p>
          <a:p>
            <a:pPr marL="457200" indent="-381000">
              <a:buClr>
                <a:srgbClr val="C7D3E6"/>
              </a:buClr>
              <a:buSzPts val="2400"/>
              <a:buFont typeface="Roboto Condensed Light"/>
              <a:buChar char="▰"/>
            </a:pPr>
            <a:r>
              <a:rPr lang="ru-RU" sz="1700" b="1" dirty="0">
                <a:solidFill>
                  <a:srgbClr val="263248"/>
                </a:solidFill>
                <a:latin typeface="Roboto Condensed Light"/>
                <a:ea typeface="Roboto Condensed Light"/>
              </a:rPr>
              <a:t>Осуществлять анализ записи репетиционных мероприятий с их последующим анализом;</a:t>
            </a:r>
          </a:p>
          <a:p>
            <a:pPr marL="457200" indent="-381000">
              <a:buClr>
                <a:srgbClr val="C7D3E6"/>
              </a:buClr>
              <a:buSzPts val="2400"/>
              <a:buFont typeface="Roboto Condensed Light"/>
              <a:buChar char="▰"/>
            </a:pPr>
            <a:r>
              <a:rPr lang="ru-RU" sz="1700" b="1" dirty="0">
                <a:solidFill>
                  <a:srgbClr val="263248"/>
                </a:solidFill>
                <a:latin typeface="Roboto Condensed Light"/>
                <a:ea typeface="Roboto Condensed Light"/>
              </a:rPr>
              <a:t>Провести психологическую подготовку конкурсанта,  обеспечить его мотивационную готовность.</a:t>
            </a:r>
            <a:endParaRPr lang="ru-RU" sz="1800" b="1" dirty="0">
              <a:solidFill>
                <a:srgbClr val="263248"/>
              </a:solidFill>
              <a:latin typeface="Roboto Condensed Light"/>
              <a:ea typeface="Roboto Condensed Light"/>
              <a:sym typeface="Roboto Condensed Light"/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6977" y="512398"/>
            <a:ext cx="572494" cy="5506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715077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p12"/>
          <p:cNvSpPr txBox="1">
            <a:spLocks noGrp="1"/>
          </p:cNvSpPr>
          <p:nvPr>
            <p:ph type="title"/>
          </p:nvPr>
        </p:nvSpPr>
        <p:spPr>
          <a:xfrm>
            <a:off x="921729" y="385665"/>
            <a:ext cx="5415461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/>
            <a:r>
              <a:rPr lang="ru-RU" sz="2200" dirty="0"/>
              <a:t>Конкурное испытание «Мастер-класс»</a:t>
            </a:r>
            <a:endParaRPr sz="2200" dirty="0"/>
          </a:p>
        </p:txBody>
      </p:sp>
      <p:sp>
        <p:nvSpPr>
          <p:cNvPr id="192" name="Google Shape;192;p12"/>
          <p:cNvSpPr txBox="1">
            <a:spLocks noGrp="1"/>
          </p:cNvSpPr>
          <p:nvPr>
            <p:ph type="sldNum" idx="12"/>
          </p:nvPr>
        </p:nvSpPr>
        <p:spPr>
          <a:xfrm>
            <a:off x="7618000" y="4636500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6</a:t>
            </a:fld>
            <a:endParaRPr/>
          </a:p>
        </p:txBody>
      </p:sp>
      <p:sp>
        <p:nvSpPr>
          <p:cNvPr id="5" name="Прямоугольник 4"/>
          <p:cNvSpPr/>
          <p:nvPr/>
        </p:nvSpPr>
        <p:spPr>
          <a:xfrm>
            <a:off x="166978" y="1422327"/>
            <a:ext cx="8587408" cy="30777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6200">
              <a:buClr>
                <a:srgbClr val="C7D3E6"/>
              </a:buClr>
              <a:buSzPts val="2400"/>
            </a:pPr>
            <a:r>
              <a:rPr lang="ru-RU" sz="2000" b="1" dirty="0">
                <a:solidFill>
                  <a:srgbClr val="FF9800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rPr>
              <a:t>Мастер-класс  -</a:t>
            </a:r>
            <a:r>
              <a:rPr lang="ru-RU" sz="2000" dirty="0"/>
              <a:t> </a:t>
            </a:r>
            <a:r>
              <a:rPr lang="ru-RU" sz="1800" b="1" dirty="0">
                <a:solidFill>
                  <a:srgbClr val="263248"/>
                </a:solidFill>
                <a:latin typeface="Roboto Condensed Light"/>
                <a:ea typeface="Roboto Condensed Light"/>
              </a:rPr>
              <a:t>это особый жанр обобщения и распространения профессионального опыта, представляющий собой</a:t>
            </a:r>
            <a:r>
              <a:rPr lang="ru-RU" sz="1800" b="1" u="sng" dirty="0">
                <a:solidFill>
                  <a:srgbClr val="263248"/>
                </a:solidFill>
                <a:latin typeface="Roboto Condensed Light"/>
                <a:ea typeface="Roboto Condensed Light"/>
              </a:rPr>
              <a:t> фундаментально разработанные (с опорой на определенные теоретические положения и принципы) оригинальный метод или авторскую методику (технологию)</a:t>
            </a:r>
            <a:r>
              <a:rPr lang="ru-RU" sz="1800" b="1" dirty="0">
                <a:solidFill>
                  <a:srgbClr val="263248"/>
                </a:solidFill>
                <a:latin typeface="Roboto Condensed Light"/>
                <a:ea typeface="Roboto Condensed Light"/>
              </a:rPr>
              <a:t>. </a:t>
            </a:r>
          </a:p>
          <a:p>
            <a:pPr marL="76200">
              <a:buClr>
                <a:srgbClr val="C7D3E6"/>
              </a:buClr>
              <a:buSzPts val="2400"/>
            </a:pPr>
            <a:endParaRPr lang="ru-RU" sz="600" b="1" dirty="0">
              <a:solidFill>
                <a:srgbClr val="263248"/>
              </a:solidFill>
              <a:latin typeface="Roboto Condensed Light"/>
              <a:ea typeface="Roboto Condensed Light"/>
            </a:endParaRPr>
          </a:p>
          <a:p>
            <a:pPr marL="76200">
              <a:buClr>
                <a:srgbClr val="C7D3E6"/>
              </a:buClr>
              <a:buSzPts val="2400"/>
            </a:pPr>
            <a:r>
              <a:rPr lang="ru-RU" sz="1800" b="1" dirty="0">
                <a:solidFill>
                  <a:srgbClr val="FF9800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rPr>
              <a:t>Мастер-класс </a:t>
            </a:r>
            <a:r>
              <a:rPr lang="ru-RU" sz="1800" b="1" dirty="0">
                <a:solidFill>
                  <a:srgbClr val="263248"/>
                </a:solidFill>
                <a:latin typeface="Roboto Condensed Light"/>
                <a:ea typeface="Roboto Condensed Light"/>
              </a:rPr>
              <a:t>- оригинальный метод обучения и конкретное занятие </a:t>
            </a:r>
            <a:r>
              <a:rPr lang="ru-RU" sz="1800" b="1" u="sng" dirty="0">
                <a:solidFill>
                  <a:srgbClr val="263248"/>
                </a:solidFill>
                <a:latin typeface="Roboto Condensed Light"/>
                <a:ea typeface="Roboto Condensed Light"/>
              </a:rPr>
              <a:t>по совершенствованию практического мастерства</a:t>
            </a:r>
            <a:r>
              <a:rPr lang="ru-RU" sz="1800" b="1" dirty="0">
                <a:solidFill>
                  <a:srgbClr val="263248"/>
                </a:solidFill>
                <a:latin typeface="Roboto Condensed Light"/>
                <a:ea typeface="Roboto Condensed Light"/>
              </a:rPr>
              <a:t>, проводимое специалистом в определённой области деятельности</a:t>
            </a:r>
            <a:r>
              <a:rPr lang="ru-RU" sz="1800" b="1" dirty="0">
                <a:solidFill>
                  <a:srgbClr val="263248"/>
                </a:solidFill>
                <a:latin typeface="Roboto Condensed Light"/>
                <a:ea typeface="Roboto Condensed Light"/>
                <a:sym typeface="Roboto Condensed Light"/>
              </a:rPr>
              <a:t> .</a:t>
            </a:r>
          </a:p>
          <a:p>
            <a:pPr marL="76200">
              <a:buClr>
                <a:srgbClr val="C7D3E6"/>
              </a:buClr>
              <a:buSzPts val="2400"/>
            </a:pPr>
            <a:endParaRPr lang="ru-RU" sz="600" b="1" dirty="0">
              <a:solidFill>
                <a:srgbClr val="263248"/>
              </a:solidFill>
              <a:latin typeface="Roboto Condensed Light"/>
              <a:ea typeface="Roboto Condensed Light"/>
              <a:sym typeface="Roboto Condensed Light"/>
            </a:endParaRPr>
          </a:p>
          <a:p>
            <a:pPr marL="76200">
              <a:buClr>
                <a:srgbClr val="C7D3E6"/>
              </a:buClr>
              <a:buSzPts val="2400"/>
            </a:pPr>
            <a:r>
              <a:rPr lang="ru-RU" sz="1800" b="1" dirty="0">
                <a:solidFill>
                  <a:srgbClr val="263248"/>
                </a:solidFill>
                <a:latin typeface="Roboto Condensed Light"/>
                <a:ea typeface="Roboto Condensed Light"/>
                <a:sym typeface="Roboto Condensed Light"/>
              </a:rPr>
              <a:t>Мастер-класс может дополняться теоретическим обзором актуальных проблем и технологий, однако </a:t>
            </a:r>
            <a:r>
              <a:rPr lang="ru-RU" sz="1800" b="1" dirty="0">
                <a:solidFill>
                  <a:srgbClr val="FF9800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rPr>
              <a:t>главная задача — передать способы деятельности </a:t>
            </a:r>
            <a:r>
              <a:rPr lang="ru-RU" sz="1800" b="1" dirty="0">
                <a:solidFill>
                  <a:srgbClr val="263248"/>
                </a:solidFill>
                <a:latin typeface="Roboto Condensed Light"/>
                <a:ea typeface="Roboto Condensed Light"/>
                <a:sym typeface="Roboto Condensed Light"/>
              </a:rPr>
              <a:t>(приём, метод, методика или технология) а не сообщить информацию.</a:t>
            </a: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6977" y="512398"/>
            <a:ext cx="572494" cy="5506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446236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Google Shape;184;p11"/>
          <p:cNvSpPr txBox="1">
            <a:spLocks noGrp="1"/>
          </p:cNvSpPr>
          <p:nvPr>
            <p:ph type="ctrTitle"/>
          </p:nvPr>
        </p:nvSpPr>
        <p:spPr>
          <a:xfrm>
            <a:off x="533399" y="1194753"/>
            <a:ext cx="6193971" cy="2000204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/>
            <a:r>
              <a:rPr lang="ru-RU" sz="4400" dirty="0"/>
              <a:t>Спасибо за внимание!</a:t>
            </a:r>
            <a:endParaRPr sz="3400" dirty="0"/>
          </a:p>
        </p:txBody>
      </p:sp>
    </p:spTree>
    <p:extLst>
      <p:ext uri="{BB962C8B-B14F-4D97-AF65-F5344CB8AC3E}">
        <p14:creationId xmlns:p14="http://schemas.microsoft.com/office/powerpoint/2010/main" val="4242598501"/>
      </p:ext>
    </p:extLst>
  </p:cSld>
  <p:clrMapOvr>
    <a:masterClrMapping/>
  </p:clrMapOvr>
</p:sld>
</file>

<file path=ppt/theme/theme1.xml><?xml version="1.0" encoding="utf-8"?>
<a:theme xmlns:a="http://schemas.openxmlformats.org/drawingml/2006/main" name="Salerio template">
  <a:themeElements>
    <a:clrScheme name="Custom 347">
      <a:dk1>
        <a:srgbClr val="000000"/>
      </a:dk1>
      <a:lt1>
        <a:srgbClr val="FFFFFF"/>
      </a:lt1>
      <a:dk2>
        <a:srgbClr val="666666"/>
      </a:dk2>
      <a:lt2>
        <a:srgbClr val="CCCCCC"/>
      </a:lt2>
      <a:accent1>
        <a:srgbClr val="3A81BA"/>
      </a:accent1>
      <a:accent2>
        <a:srgbClr val="D89F39"/>
      </a:accent2>
      <a:accent3>
        <a:srgbClr val="8BAB42"/>
      </a:accent3>
      <a:accent4>
        <a:srgbClr val="57A7B5"/>
      </a:accent4>
      <a:accent5>
        <a:srgbClr val="8B81D2"/>
      </a:accent5>
      <a:accent6>
        <a:srgbClr val="963334"/>
      </a:accent6>
      <a:hlink>
        <a:srgbClr val="1155CC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4233</TotalTime>
  <Words>489</Words>
  <Application>Microsoft Office PowerPoint</Application>
  <PresentationFormat>Экран (16:9)</PresentationFormat>
  <Paragraphs>64</Paragraphs>
  <Slides>7</Slides>
  <Notes>7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2" baseType="lpstr">
      <vt:lpstr>Arial</vt:lpstr>
      <vt:lpstr>Arvo</vt:lpstr>
      <vt:lpstr>Roboto Condensed</vt:lpstr>
      <vt:lpstr>Roboto Condensed Light</vt:lpstr>
      <vt:lpstr>Salerio template</vt:lpstr>
      <vt:lpstr>Рекомендации по подготовке конкурсанта к федеральному этапу конкурса </vt:lpstr>
      <vt:lpstr>Цели и задачи конкурса</vt:lpstr>
      <vt:lpstr>Этапы конкурса</vt:lpstr>
      <vt:lpstr>Условия эффективной подготовки конкурсантов</vt:lpstr>
      <vt:lpstr>Алгоритм подготовки конкурсанта </vt:lpstr>
      <vt:lpstr>Конкурное испытание «Мастер-класс»</vt:lpstr>
      <vt:lpstr>Спасибо за внимание!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THIS IS YOUR PRESENTATION TITLE</dc:title>
  <dc:creator>Алан</dc:creator>
  <cp:lastModifiedBy>Олеся Леонова</cp:lastModifiedBy>
  <cp:revision>113</cp:revision>
  <dcterms:modified xsi:type="dcterms:W3CDTF">2019-08-08T10:20:03Z</dcterms:modified>
</cp:coreProperties>
</file>